
<file path=[Content_Types].xml><?xml version="1.0" encoding="utf-8"?>
<Types xmlns="http://schemas.openxmlformats.org/package/2006/content-types">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charts/chart2.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3.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4.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5.xml" ContentType="application/vnd.openxmlformats-officedocument.drawingml.chart+xml"/>
  <Override PartName="/ppt/notesSlides/notesSlide20.xml" ContentType="application/vnd.openxmlformats-officedocument.presentationml.notesSlide+xml"/>
  <Override PartName="/ppt/charts/chart6.xml" ContentType="application/vnd.openxmlformats-officedocument.drawingml.chart+xml"/>
  <Override PartName="/ppt/notesSlides/notesSlide21.xml" ContentType="application/vnd.openxmlformats-officedocument.presentationml.notesSlide+xml"/>
  <Override PartName="/ppt/charts/chart7.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8.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9.xml" ContentType="application/vnd.openxmlformats-officedocument.drawingml.chart+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schidere" id="{54231C31-9548-D66A-BCFE-8127A17F9301}">
          <p14:sldIdLst>
            <p14:sldId id="256"/>
            <p14:sldId id="257"/>
            <p14:sldId id="258"/>
          </p14:sldIdLst>
        </p14:section>
        <p14:section name="Ce cere legea" id="{5C3943B5-6BA8-A155-655D-8AF00D856976}">
          <p14:sldIdLst>
            <p14:sldId id="259"/>
            <p14:sldId id="260"/>
          </p14:sldIdLst>
        </p14:section>
        <p14:section name="Ce s-a întâmplat" id="{34D6840C-A007-4C01-5A12-19F29D8E4B02}">
          <p14:sldIdLst>
            <p14:sldId id="261"/>
            <p14:sldId id="262"/>
            <p14:sldId id="263"/>
            <p14:sldId id="264"/>
          </p14:sldIdLst>
        </p14:section>
        <p14:section name="Cât în 2027" id="{A048195A-CD0D-15F2-D7C1-B14C9D6E5281}">
          <p14:sldIdLst>
            <p14:sldId id="265"/>
            <p14:sldId id="266"/>
            <p14:sldId id="267"/>
            <p14:sldId id="268"/>
            <p14:sldId id="269"/>
          </p14:sldIdLst>
        </p14:section>
        <p14:section name="Este adecvat?" id="{AFFDDD3E-4A11-E03D-D811-D75E9E55B3D1}">
          <p14:sldIdLst>
            <p14:sldId id="270"/>
            <p14:sldId id="271"/>
            <p14:sldId id="272"/>
          </p14:sldIdLst>
        </p14:section>
        <p14:section name="Cine e blocat la minim" id="{3AC3654F-AC6C-A909-9CBC-0C9058EF882C}">
          <p14:sldIdLst>
            <p14:sldId id="273"/>
            <p14:sldId id="274"/>
            <p14:sldId id="275"/>
            <p14:sldId id="276"/>
          </p14:sldIdLst>
        </p14:section>
        <p14:section name="Efecte și negociere" id="{281C3506-0980-57F3-CAF2-F513A1A48343}">
          <p14:sldIdLst>
            <p14:sldId id="277"/>
            <p14:sldId id="278"/>
            <p14:sldId id="279"/>
            <p14:sldId id="280"/>
          </p14:sldIdLst>
        </p14:section>
        <p14:section name="Propuneri" id="{E8C45874-F104-071D-0323-48386717D1BE}">
          <p14:sldIdLst>
            <p14:sldId id="281"/>
            <p14:sldId id="282"/>
            <p14:sldId id="283"/>
            <p14:sldId id="284"/>
          </p14:sldIdLst>
        </p14:section>
        <p14:section name="Încheiere" id="{432FFF63-2F68-8677-D5ED-3E49BB7801A1}">
          <p14:sldIdLst>
            <p14:sldId id="285"/>
            <p14:sldId id="286"/>
            <p14:sldId id="28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5" d="100"/>
          <a:sy n="105" d="100"/>
        </p:scale>
        <p:origin x="39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300" b="0" i="0" u="none" strike="noStrike">
                <a:solidFill>
                  <a:srgbClr val="22314F"/>
                </a:solidFill>
                <a:latin typeface="+mn-lt"/>
              </a:defRPr>
            </a:pPr>
            <a:r>
              <a:rPr lang="en-US" sz="1300" b="0" i="0" u="none" strike="noStrike">
                <a:solidFill>
                  <a:srgbClr val="22314F"/>
                </a:solidFill>
                <a:latin typeface="+mn-lt"/>
              </a:rPr>
              <a:t>Pierderea de putere de cumpărare a salariului minim net, 2026 (total semestru: circa 380 de lei)</a:t>
            </a:r>
          </a:p>
        </c:rich>
      </c:tx>
      <c:overlay val="0"/>
    </c:title>
    <c:autoTitleDeleted val="0"/>
    <c:plotArea>
      <c:layout/>
      <c:barChart>
        <c:barDir val="col"/>
        <c:grouping val="clustered"/>
        <c:varyColors val="0"/>
        <c:ser>
          <c:idx val="0"/>
          <c:order val="0"/>
          <c:tx>
            <c:strRef>
              <c:f>Sheet1!$B$1</c:f>
              <c:strCache>
                <c:ptCount val="1"/>
                <c:pt idx="0">
                  <c:v>Pierdere lunară</c:v>
                </c:pt>
              </c:strCache>
            </c:strRef>
          </c:tx>
          <c:spPr>
            <a:solidFill>
              <a:srgbClr val="C8102E"/>
            </a:solidFill>
            <a:effectLst/>
          </c:spPr>
          <c:invertIfNegative val="0"/>
          <c:dLbls>
            <c:numFmt formatCode="0&quot; lei&quot;" sourceLinked="0"/>
            <c:spPr>
              <a:noFill/>
              <a:ln>
                <a:noFill/>
              </a:ln>
              <a:effectLst/>
            </c:spPr>
            <c:txPr>
              <a:bodyPr/>
              <a:lstStyle/>
              <a:p>
                <a:pPr>
                  <a:defRPr sz="1200" b="0" i="0" u="none" strike="noStrike">
                    <a:solidFill>
                      <a:srgbClr val="1E2433"/>
                    </a:solidFill>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Ian.</c:v>
                </c:pt>
                <c:pt idx="1">
                  <c:v>Feb.</c:v>
                </c:pt>
                <c:pt idx="2">
                  <c:v>Mar.</c:v>
                </c:pt>
                <c:pt idx="3">
                  <c:v>Apr.</c:v>
                </c:pt>
                <c:pt idx="4">
                  <c:v>Mai</c:v>
                </c:pt>
                <c:pt idx="5">
                  <c:v>Iun.</c:v>
                </c:pt>
              </c:strCache>
            </c:strRef>
          </c:cat>
          <c:val>
            <c:numRef>
              <c:f>Sheet1!$B$2:$B$7</c:f>
              <c:numCache>
                <c:formatCode>General</c:formatCode>
                <c:ptCount val="6"/>
                <c:pt idx="0">
                  <c:v>23</c:v>
                </c:pt>
                <c:pt idx="1">
                  <c:v>38</c:v>
                </c:pt>
                <c:pt idx="2">
                  <c:v>57</c:v>
                </c:pt>
                <c:pt idx="3">
                  <c:v>78</c:v>
                </c:pt>
                <c:pt idx="4">
                  <c:v>92</c:v>
                </c:pt>
                <c:pt idx="5">
                  <c:v>94</c:v>
                </c:pt>
              </c:numCache>
            </c:numRef>
          </c:val>
          <c:extLst>
            <c:ext xmlns:c16="http://schemas.microsoft.com/office/drawing/2014/chart" uri="{C3380CC4-5D6E-409C-BE32-E72D297353CC}">
              <c16:uniqueId val="{00000000-417F-4847-B98A-222EE2F1FC25}"/>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55F70"/>
                </a:solidFill>
                <a:latin typeface="+mn-lt"/>
              </a:defRPr>
            </a:pPr>
            <a:endParaRPr lang="en-US"/>
          </a:p>
        </c:txPr>
        <c:crossAx val="2094734552"/>
        <c:crosses val="autoZero"/>
        <c:auto val="1"/>
        <c:lblAlgn val="ctr"/>
        <c:lblOffset val="100"/>
        <c:noMultiLvlLbl val="1"/>
      </c:catAx>
      <c:valAx>
        <c:axId val="2094734552"/>
        <c:scaling>
          <c:orientation val="minMax"/>
        </c:scaling>
        <c:delete val="1"/>
        <c:axPos val="l"/>
        <c:majorGridlines>
          <c:spPr>
            <a:ln w="6350" cap="flat">
              <a:solidFill>
                <a:srgbClr val="DDE1E7"/>
              </a:solidFill>
              <a:prstDash val="solid"/>
              <a:round/>
            </a:ln>
          </c:spPr>
        </c:majorGridlines>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300" b="0" i="0" u="none" strike="noStrike">
                <a:solidFill>
                  <a:srgbClr val="22314F"/>
                </a:solidFill>
                <a:latin typeface="+mn-lt"/>
              </a:defRPr>
            </a:pPr>
            <a:r>
              <a:rPr lang="en-US" sz="1300" b="0" i="0" u="none" strike="noStrike">
                <a:solidFill>
                  <a:srgbClr val="22314F"/>
                </a:solidFill>
                <a:latin typeface="+mn-lt"/>
              </a:rPr>
              <a:t>Salariul minim ca % din câștigul salarial mediu brut (date INS; 2026: estimare CNSP)</a:t>
            </a:r>
          </a:p>
        </c:rich>
      </c:tx>
      <c:overlay val="0"/>
    </c:title>
    <c:autoTitleDeleted val="0"/>
    <c:plotArea>
      <c:layout/>
      <c:barChart>
        <c:barDir val="col"/>
        <c:grouping val="clustered"/>
        <c:varyColors val="0"/>
        <c:ser>
          <c:idx val="0"/>
          <c:order val="0"/>
          <c:tx>
            <c:strRef>
              <c:f>Sheet1!$B$1</c:f>
              <c:strCache>
                <c:ptCount val="1"/>
                <c:pt idx="0">
                  <c:v>Minim / mediu</c:v>
                </c:pt>
              </c:strCache>
            </c:strRef>
          </c:tx>
          <c:spPr>
            <a:solidFill>
              <a:srgbClr val="22314F"/>
            </a:solidFill>
            <a:effectLst/>
          </c:spPr>
          <c:invertIfNegative val="0"/>
          <c:dLbls>
            <c:numFmt formatCode="0.0&quot;%&quot;" sourceLinked="0"/>
            <c:spPr>
              <a:noFill/>
              <a:ln>
                <a:noFill/>
              </a:ln>
              <a:effectLst/>
            </c:spPr>
            <c:txPr>
              <a:bodyPr/>
              <a:lstStyle/>
              <a:p>
                <a:pPr>
                  <a:defRPr sz="1200" b="0" i="0" u="none" strike="noStrike">
                    <a:solidFill>
                      <a:srgbClr val="1E2433"/>
                    </a:solidFill>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2024</c:v>
                </c:pt>
                <c:pt idx="1">
                  <c:v>2025</c:v>
                </c:pt>
                <c:pt idx="2">
                  <c:v>2026</c:v>
                </c:pt>
              </c:strCache>
            </c:strRef>
          </c:cat>
          <c:val>
            <c:numRef>
              <c:f>Sheet1!$B$2:$B$4</c:f>
              <c:numCache>
                <c:formatCode>General</c:formatCode>
                <c:ptCount val="3"/>
                <c:pt idx="0">
                  <c:v>43.4</c:v>
                </c:pt>
                <c:pt idx="1">
                  <c:v>46.5</c:v>
                </c:pt>
                <c:pt idx="2">
                  <c:v>45.9</c:v>
                </c:pt>
              </c:numCache>
            </c:numRef>
          </c:val>
          <c:extLst>
            <c:ext xmlns:c16="http://schemas.microsoft.com/office/drawing/2014/chart" uri="{C3380CC4-5D6E-409C-BE32-E72D297353CC}">
              <c16:uniqueId val="{00000000-F1AF-5943-8B26-6A1196148285}"/>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55F70"/>
                </a:solidFill>
                <a:latin typeface="+mn-lt"/>
              </a:defRPr>
            </a:pPr>
            <a:endParaRPr lang="en-US"/>
          </a:p>
        </c:txPr>
        <c:crossAx val="2094734552"/>
        <c:crosses val="autoZero"/>
        <c:auto val="1"/>
        <c:lblAlgn val="ctr"/>
        <c:lblOffset val="100"/>
        <c:noMultiLvlLbl val="1"/>
      </c:catAx>
      <c:valAx>
        <c:axId val="2094734552"/>
        <c:scaling>
          <c:orientation val="minMax"/>
          <c:max val="55"/>
          <c:min val="0"/>
        </c:scaling>
        <c:delete val="1"/>
        <c:axPos val="l"/>
        <c:majorGridlines>
          <c:spPr>
            <a:ln w="6350" cap="flat">
              <a:solidFill>
                <a:srgbClr val="DDE1E7"/>
              </a:solidFill>
              <a:prstDash val="solid"/>
              <a:round/>
            </a:ln>
          </c:spPr>
        </c:majorGridlines>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0"/>
        <c:ser>
          <c:idx val="0"/>
          <c:order val="0"/>
          <c:tx>
            <c:strRef>
              <c:f>Sheet1!$B$1</c:f>
              <c:strCache>
                <c:ptCount val="1"/>
                <c:pt idx="0">
                  <c:v>Salariul minim 2027</c:v>
                </c:pt>
              </c:strCache>
            </c:strRef>
          </c:tx>
          <c:spPr>
            <a:solidFill>
              <a:srgbClr val="8A95A8"/>
            </a:solidFill>
            <a:effectLst/>
          </c:spPr>
          <c:invertIfNegative val="0"/>
          <c:dPt>
            <c:idx val="0"/>
            <c:invertIfNegative val="0"/>
            <c:bubble3D val="0"/>
            <c:spPr>
              <a:solidFill>
                <a:srgbClr val="8A95A8"/>
              </a:solidFill>
              <a:effectLst/>
            </c:spPr>
            <c:extLst>
              <c:ext xmlns:c16="http://schemas.microsoft.com/office/drawing/2014/chart" uri="{C3380CC4-5D6E-409C-BE32-E72D297353CC}">
                <c16:uniqueId val="{00000001-BF87-5949-B824-E207FCE2FAC7}"/>
              </c:ext>
            </c:extLst>
          </c:dPt>
          <c:dPt>
            <c:idx val="1"/>
            <c:invertIfNegative val="0"/>
            <c:bubble3D val="0"/>
            <c:spPr>
              <a:solidFill>
                <a:srgbClr val="C9CFD9"/>
              </a:solidFill>
              <a:effectLst/>
            </c:spPr>
            <c:extLst>
              <c:ext xmlns:c16="http://schemas.microsoft.com/office/drawing/2014/chart" uri="{C3380CC4-5D6E-409C-BE32-E72D297353CC}">
                <c16:uniqueId val="{00000003-BF87-5949-B824-E207FCE2FAC7}"/>
              </c:ext>
            </c:extLst>
          </c:dPt>
          <c:dPt>
            <c:idx val="2"/>
            <c:invertIfNegative val="0"/>
            <c:bubble3D val="0"/>
            <c:spPr>
              <a:solidFill>
                <a:srgbClr val="22314F"/>
              </a:solidFill>
              <a:effectLst/>
            </c:spPr>
            <c:extLst>
              <c:ext xmlns:c16="http://schemas.microsoft.com/office/drawing/2014/chart" uri="{C3380CC4-5D6E-409C-BE32-E72D297353CC}">
                <c16:uniqueId val="{00000005-BF87-5949-B824-E207FCE2FAC7}"/>
              </c:ext>
            </c:extLst>
          </c:dPt>
          <c:dPt>
            <c:idx val="3"/>
            <c:invertIfNegative val="0"/>
            <c:bubble3D val="0"/>
            <c:spPr>
              <a:solidFill>
                <a:srgbClr val="22314F"/>
              </a:solidFill>
              <a:effectLst/>
            </c:spPr>
            <c:extLst>
              <c:ext xmlns:c16="http://schemas.microsoft.com/office/drawing/2014/chart" uri="{C3380CC4-5D6E-409C-BE32-E72D297353CC}">
                <c16:uniqueId val="{00000007-BF87-5949-B824-E207FCE2FAC7}"/>
              </c:ext>
            </c:extLst>
          </c:dPt>
          <c:dPt>
            <c:idx val="4"/>
            <c:invertIfNegative val="0"/>
            <c:bubble3D val="0"/>
            <c:spPr>
              <a:solidFill>
                <a:srgbClr val="C8102E"/>
              </a:solidFill>
              <a:effectLst/>
            </c:spPr>
            <c:extLst>
              <c:ext xmlns:c16="http://schemas.microsoft.com/office/drawing/2014/chart" uri="{C3380CC4-5D6E-409C-BE32-E72D297353CC}">
                <c16:uniqueId val="{00000009-BF87-5949-B824-E207FCE2FAC7}"/>
              </c:ext>
            </c:extLst>
          </c:dPt>
          <c:dPt>
            <c:idx val="5"/>
            <c:invertIfNegative val="0"/>
            <c:bubble3D val="0"/>
            <c:spPr>
              <a:solidFill>
                <a:srgbClr val="E8A317"/>
              </a:solidFill>
              <a:effectLst/>
            </c:spPr>
            <c:extLst>
              <c:ext xmlns:c16="http://schemas.microsoft.com/office/drawing/2014/chart" uri="{C3380CC4-5D6E-409C-BE32-E72D297353CC}">
                <c16:uniqueId val="{0000000B-BF87-5949-B824-E207FCE2FAC7}"/>
              </c:ext>
            </c:extLst>
          </c:dPt>
          <c:dPt>
            <c:idx val="6"/>
            <c:invertIfNegative val="0"/>
            <c:bubble3D val="0"/>
            <c:spPr>
              <a:solidFill>
                <a:srgbClr val="C9CFD9"/>
              </a:solidFill>
              <a:effectLst/>
            </c:spPr>
            <c:extLst>
              <c:ext xmlns:c16="http://schemas.microsoft.com/office/drawing/2014/chart" uri="{C3380CC4-5D6E-409C-BE32-E72D297353CC}">
                <c16:uniqueId val="{0000000D-BF87-5949-B824-E207FCE2FAC7}"/>
              </c:ext>
            </c:extLst>
          </c:dPt>
          <c:dPt>
            <c:idx val="7"/>
            <c:invertIfNegative val="0"/>
            <c:bubble3D val="0"/>
            <c:spPr>
              <a:solidFill>
                <a:srgbClr val="C9CFD9"/>
              </a:solidFill>
              <a:effectLst/>
            </c:spPr>
            <c:extLst>
              <c:ext xmlns:c16="http://schemas.microsoft.com/office/drawing/2014/chart" uri="{C3380CC4-5D6E-409C-BE32-E72D297353CC}">
                <c16:uniqueId val="{0000000F-BF87-5949-B824-E207FCE2FAC7}"/>
              </c:ext>
            </c:extLst>
          </c:dPt>
          <c:dLbls>
            <c:numFmt formatCode="#,##0&quot; lei&quot;" sourceLinked="0"/>
            <c:spPr>
              <a:noFill/>
              <a:ln>
                <a:noFill/>
              </a:ln>
              <a:effectLst/>
            </c:spPr>
            <c:txPr>
              <a:bodyPr/>
              <a:lstStyle/>
              <a:p>
                <a:pPr>
                  <a:defRPr sz="1200" b="0" i="0" u="none" strike="noStrike">
                    <a:solidFill>
                      <a:srgbClr val="1E2433"/>
                    </a:solidFill>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Doar indexare cu inflația</c:v>
                </c:pt>
                <c:pt idx="1">
                  <c:v>47% din câștigul mediu (limita de jos)</c:v>
                </c:pt>
                <c:pt idx="2">
                  <c:v>A. Formula legală</c:v>
                </c:pt>
                <c:pt idx="3">
                  <c:v>A. Formula, raportul Ministerului</c:v>
                </c:pt>
                <c:pt idx="4">
                  <c:v>B. Formula cu recuperare (propunere de lucru)</c:v>
                </c:pt>
                <c:pt idx="5">
                  <c:v>C. 50% din ultimele 4 trimestre</c:v>
                </c:pt>
                <c:pt idx="6">
                  <c:v>50% din câștigul mediu (mijloc)</c:v>
                </c:pt>
                <c:pt idx="7">
                  <c:v>52% din câștigul mediu (limita de sus)</c:v>
                </c:pt>
              </c:strCache>
            </c:strRef>
          </c:cat>
          <c:val>
            <c:numRef>
              <c:f>Sheet1!$B$2:$B$9</c:f>
              <c:numCache>
                <c:formatCode>General</c:formatCode>
                <c:ptCount val="8"/>
                <c:pt idx="0">
                  <c:v>4524</c:v>
                </c:pt>
                <c:pt idx="1">
                  <c:v>4505</c:v>
                </c:pt>
                <c:pt idx="2">
                  <c:v>4583</c:v>
                </c:pt>
                <c:pt idx="3">
                  <c:v>4593</c:v>
                </c:pt>
                <c:pt idx="4">
                  <c:v>4652</c:v>
                </c:pt>
                <c:pt idx="5">
                  <c:v>4702</c:v>
                </c:pt>
                <c:pt idx="6">
                  <c:v>4793</c:v>
                </c:pt>
                <c:pt idx="7">
                  <c:v>4985</c:v>
                </c:pt>
              </c:numCache>
            </c:numRef>
          </c:val>
          <c:extLst>
            <c:ext xmlns:c16="http://schemas.microsoft.com/office/drawing/2014/chart" uri="{C3380CC4-5D6E-409C-BE32-E72D297353CC}">
              <c16:uniqueId val="{00000010-BF87-5949-B824-E207FCE2FAC7}"/>
            </c:ext>
          </c:extLst>
        </c:ser>
        <c:dLbls>
          <c:showLegendKey val="0"/>
          <c:showVal val="1"/>
          <c:showCatName val="0"/>
          <c:showSerName val="0"/>
          <c:showPercent val="0"/>
          <c:showBubbleSize val="0"/>
        </c:dLbls>
        <c:gapWidth val="150"/>
        <c:axId val="2094734554"/>
        <c:axId val="2094734552"/>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555F70"/>
                </a:solidFill>
                <a:latin typeface="+mn-lt"/>
              </a:defRPr>
            </a:pPr>
            <a:endParaRPr lang="en-US"/>
          </a:p>
        </c:txPr>
        <c:crossAx val="2094734552"/>
        <c:crosses val="autoZero"/>
        <c:auto val="1"/>
        <c:lblAlgn val="ctr"/>
        <c:lblOffset val="100"/>
        <c:noMultiLvlLbl val="1"/>
      </c:catAx>
      <c:valAx>
        <c:axId val="2094734552"/>
        <c:scaling>
          <c:orientation val="minMax"/>
          <c:max val="5150"/>
          <c:min val="4200"/>
        </c:scaling>
        <c:delete val="1"/>
        <c:axPos val="t"/>
        <c:majorGridlines>
          <c:spPr>
            <a:ln w="6350" cap="flat">
              <a:solidFill>
                <a:srgbClr val="DDE1E7"/>
              </a:solidFill>
              <a:prstDash val="solid"/>
              <a:round/>
            </a:ln>
          </c:spPr>
        </c:majorGridlines>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România</c:v>
                </c:pt>
              </c:strCache>
            </c:strRef>
          </c:tx>
          <c:spPr>
            <a:solidFill>
              <a:srgbClr val="22314F"/>
            </a:solidFill>
            <a:effectLst/>
          </c:spPr>
          <c:invertIfNegative val="0"/>
          <c:dLbls>
            <c:numFmt formatCode="#,##0&quot; €&quot;" sourceLinked="0"/>
            <c:spPr>
              <a:noFill/>
              <a:ln>
                <a:noFill/>
              </a:ln>
              <a:effectLst/>
            </c:spPr>
            <c:txPr>
              <a:bodyPr/>
              <a:lstStyle/>
              <a:p>
                <a:pPr>
                  <a:defRPr sz="1200" b="0" i="0" u="none" strike="noStrike">
                    <a:solidFill>
                      <a:srgbClr val="1E2433"/>
                    </a:solidFill>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Câștigul mediu net, 2025
(euro pe an ÷ 12)</c:v>
                </c:pt>
                <c:pt idx="1">
                  <c:v>Salariul minim net, 2026</c:v>
                </c:pt>
                <c:pt idx="2">
                  <c:v>Salariul minim net, 2027*</c:v>
                </c:pt>
              </c:strCache>
            </c:strRef>
          </c:cat>
          <c:val>
            <c:numRef>
              <c:f>Sheet1!$B$2:$B$4</c:f>
              <c:numCache>
                <c:formatCode>General</c:formatCode>
                <c:ptCount val="3"/>
                <c:pt idx="0">
                  <c:v>1156</c:v>
                </c:pt>
                <c:pt idx="1">
                  <c:v>505</c:v>
                </c:pt>
                <c:pt idx="2">
                  <c:v>515</c:v>
                </c:pt>
              </c:numCache>
            </c:numRef>
          </c:val>
          <c:extLst>
            <c:ext xmlns:c16="http://schemas.microsoft.com/office/drawing/2014/chart" uri="{C3380CC4-5D6E-409C-BE32-E72D297353CC}">
              <c16:uniqueId val="{00000000-5980-5145-BA68-4679CD696796}"/>
            </c:ext>
          </c:extLst>
        </c:ser>
        <c:ser>
          <c:idx val="1"/>
          <c:order val="1"/>
          <c:tx>
            <c:strRef>
              <c:f>Sheet1!$C$1</c:f>
              <c:strCache>
                <c:ptCount val="1"/>
                <c:pt idx="0">
                  <c:v>Bulgaria</c:v>
                </c:pt>
              </c:strCache>
            </c:strRef>
          </c:tx>
          <c:spPr>
            <a:solidFill>
              <a:srgbClr val="E8A317"/>
            </a:solidFill>
            <a:effectLst/>
          </c:spPr>
          <c:invertIfNegative val="0"/>
          <c:dLbls>
            <c:numFmt formatCode="#,##0&quot; €&quot;" sourceLinked="0"/>
            <c:spPr>
              <a:noFill/>
              <a:ln>
                <a:noFill/>
              </a:ln>
              <a:effectLst/>
            </c:spPr>
            <c:txPr>
              <a:bodyPr/>
              <a:lstStyle/>
              <a:p>
                <a:pPr>
                  <a:defRPr sz="1200" b="0" i="0" u="none" strike="noStrike">
                    <a:solidFill>
                      <a:srgbClr val="1E2433"/>
                    </a:solidFill>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Câștigul mediu net, 2025
(euro pe an ÷ 12)</c:v>
                </c:pt>
                <c:pt idx="1">
                  <c:v>Salariul minim net, 2026</c:v>
                </c:pt>
                <c:pt idx="2">
                  <c:v>Salariul minim net, 2027*</c:v>
                </c:pt>
              </c:strCache>
            </c:strRef>
          </c:cat>
          <c:val>
            <c:numRef>
              <c:f>Sheet1!$C$2:$C$4</c:f>
              <c:numCache>
                <c:formatCode>General</c:formatCode>
                <c:ptCount val="3"/>
                <c:pt idx="0">
                  <c:v>1204</c:v>
                </c:pt>
                <c:pt idx="1">
                  <c:v>481</c:v>
                </c:pt>
                <c:pt idx="2">
                  <c:v>512</c:v>
                </c:pt>
              </c:numCache>
            </c:numRef>
          </c:val>
          <c:extLst>
            <c:ext xmlns:c16="http://schemas.microsoft.com/office/drawing/2014/chart" uri="{C3380CC4-5D6E-409C-BE32-E72D297353CC}">
              <c16:uniqueId val="{00000001-5980-5145-BA68-4679CD696796}"/>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55F70"/>
                </a:solidFill>
                <a:latin typeface="+mn-lt"/>
              </a:defRPr>
            </a:pPr>
            <a:endParaRPr lang="en-US"/>
          </a:p>
        </c:txPr>
        <c:crossAx val="2094734552"/>
        <c:crosses val="autoZero"/>
        <c:auto val="1"/>
        <c:lblAlgn val="ctr"/>
        <c:lblOffset val="100"/>
        <c:noMultiLvlLbl val="1"/>
      </c:catAx>
      <c:valAx>
        <c:axId val="2094734552"/>
        <c:scaling>
          <c:orientation val="minMax"/>
        </c:scaling>
        <c:delete val="1"/>
        <c:axPos val="l"/>
        <c:majorGridlines>
          <c:spPr>
            <a:ln w="6350" cap="flat">
              <a:solidFill>
                <a:srgbClr val="DDE1E7"/>
              </a:solidFill>
              <a:prstDash val="solid"/>
              <a:round/>
            </a:ln>
          </c:spPr>
        </c:majorGridlines>
        <c:numFmt formatCode="General" sourceLinked="0"/>
        <c:majorTickMark val="out"/>
        <c:minorTickMark val="none"/>
        <c:tickLblPos val="nextTo"/>
        <c:crossAx val="2094734554"/>
        <c:crosses val="autoZero"/>
        <c:crossBetween val="between"/>
      </c:valAx>
      <c:spPr>
        <a:noFill/>
        <a:ln>
          <a:noFill/>
        </a:ln>
        <a:effectLst/>
      </c:spPr>
    </c:plotArea>
    <c:legend>
      <c:legendPos val="b"/>
      <c:overlay val="0"/>
      <c:txPr>
        <a:bodyPr/>
        <a:lstStyle/>
        <a:p>
          <a:pPr>
            <a:defRPr sz="1200">
              <a:latin typeface="+mn-lt"/>
              <a:cs typeface="+mn-lt"/>
            </a:defRPr>
          </a:pPr>
          <a:endParaRPr lang="en-US"/>
        </a:p>
      </c:txPr>
    </c:legend>
    <c:plotVisOnly val="1"/>
    <c:dispBlanksAs val="span"/>
    <c:showDLblsOverMax val="1"/>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300" b="0" i="0" u="none" strike="noStrike">
                <a:solidFill>
                  <a:srgbClr val="22314F"/>
                </a:solidFill>
                <a:latin typeface="+mn-lt"/>
              </a:defRPr>
            </a:pPr>
            <a:r>
              <a:rPr lang="en-US" sz="1300" b="0" i="0" u="none" strike="noStrike">
                <a:solidFill>
                  <a:srgbClr val="22314F"/>
                </a:solidFill>
                <a:latin typeface="+mn-lt"/>
              </a:rPr>
              <a:t>% din salariații cu normă întreagă, pe tranșe ale salariului de bază (lei)</a:t>
            </a:r>
          </a:p>
        </c:rich>
      </c:tx>
      <c:overlay val="0"/>
    </c:title>
    <c:autoTitleDeleted val="0"/>
    <c:plotArea>
      <c:layout/>
      <c:barChart>
        <c:barDir val="col"/>
        <c:grouping val="clustered"/>
        <c:varyColors val="0"/>
        <c:ser>
          <c:idx val="0"/>
          <c:order val="0"/>
          <c:tx>
            <c:strRef>
              <c:f>Sheet1!$B$1</c:f>
              <c:strCache>
                <c:ptCount val="1"/>
                <c:pt idx="0">
                  <c:v>Salariați</c:v>
                </c:pt>
              </c:strCache>
            </c:strRef>
          </c:tx>
          <c:spPr>
            <a:solidFill>
              <a:srgbClr val="C8102E"/>
            </a:solidFill>
            <a:effectLst/>
          </c:spPr>
          <c:invertIfNegative val="0"/>
          <c:dPt>
            <c:idx val="0"/>
            <c:invertIfNegative val="0"/>
            <c:bubble3D val="0"/>
            <c:extLst>
              <c:ext xmlns:c16="http://schemas.microsoft.com/office/drawing/2014/chart" uri="{C3380CC4-5D6E-409C-BE32-E72D297353CC}">
                <c16:uniqueId val="{00000001-9DB0-A342-97BE-140828661BFC}"/>
              </c:ext>
            </c:extLst>
          </c:dPt>
          <c:dPt>
            <c:idx val="1"/>
            <c:invertIfNegative val="0"/>
            <c:bubble3D val="0"/>
            <c:extLst>
              <c:ext xmlns:c16="http://schemas.microsoft.com/office/drawing/2014/chart" uri="{C3380CC4-5D6E-409C-BE32-E72D297353CC}">
                <c16:uniqueId val="{00000003-9DB0-A342-97BE-140828661BFC}"/>
              </c:ext>
            </c:extLst>
          </c:dPt>
          <c:dPt>
            <c:idx val="2"/>
            <c:invertIfNegative val="0"/>
            <c:bubble3D val="0"/>
            <c:spPr>
              <a:solidFill>
                <a:srgbClr val="8A95A8"/>
              </a:solidFill>
              <a:effectLst/>
            </c:spPr>
            <c:extLst>
              <c:ext xmlns:c16="http://schemas.microsoft.com/office/drawing/2014/chart" uri="{C3380CC4-5D6E-409C-BE32-E72D297353CC}">
                <c16:uniqueId val="{00000005-9DB0-A342-97BE-140828661BFC}"/>
              </c:ext>
            </c:extLst>
          </c:dPt>
          <c:dPt>
            <c:idx val="3"/>
            <c:invertIfNegative val="0"/>
            <c:bubble3D val="0"/>
            <c:spPr>
              <a:solidFill>
                <a:srgbClr val="8A95A8"/>
              </a:solidFill>
              <a:effectLst/>
            </c:spPr>
            <c:extLst>
              <c:ext xmlns:c16="http://schemas.microsoft.com/office/drawing/2014/chart" uri="{C3380CC4-5D6E-409C-BE32-E72D297353CC}">
                <c16:uniqueId val="{00000007-9DB0-A342-97BE-140828661BFC}"/>
              </c:ext>
            </c:extLst>
          </c:dPt>
          <c:dPt>
            <c:idx val="4"/>
            <c:invertIfNegative val="0"/>
            <c:bubble3D val="0"/>
            <c:spPr>
              <a:solidFill>
                <a:srgbClr val="8A95A8"/>
              </a:solidFill>
              <a:effectLst/>
            </c:spPr>
            <c:extLst>
              <c:ext xmlns:c16="http://schemas.microsoft.com/office/drawing/2014/chart" uri="{C3380CC4-5D6E-409C-BE32-E72D297353CC}">
                <c16:uniqueId val="{00000009-9DB0-A342-97BE-140828661BFC}"/>
              </c:ext>
            </c:extLst>
          </c:dPt>
          <c:dPt>
            <c:idx val="5"/>
            <c:invertIfNegative val="0"/>
            <c:bubble3D val="0"/>
            <c:spPr>
              <a:solidFill>
                <a:srgbClr val="8A95A8"/>
              </a:solidFill>
              <a:effectLst/>
            </c:spPr>
            <c:extLst>
              <c:ext xmlns:c16="http://schemas.microsoft.com/office/drawing/2014/chart" uri="{C3380CC4-5D6E-409C-BE32-E72D297353CC}">
                <c16:uniqueId val="{0000000B-9DB0-A342-97BE-140828661BFC}"/>
              </c:ext>
            </c:extLst>
          </c:dPt>
          <c:dPt>
            <c:idx val="6"/>
            <c:invertIfNegative val="0"/>
            <c:bubble3D val="0"/>
            <c:spPr>
              <a:solidFill>
                <a:srgbClr val="8A95A8"/>
              </a:solidFill>
              <a:effectLst/>
            </c:spPr>
            <c:extLst>
              <c:ext xmlns:c16="http://schemas.microsoft.com/office/drawing/2014/chart" uri="{C3380CC4-5D6E-409C-BE32-E72D297353CC}">
                <c16:uniqueId val="{0000000D-9DB0-A342-97BE-140828661BFC}"/>
              </c:ext>
            </c:extLst>
          </c:dPt>
          <c:dPt>
            <c:idx val="7"/>
            <c:invertIfNegative val="0"/>
            <c:bubble3D val="0"/>
            <c:spPr>
              <a:solidFill>
                <a:srgbClr val="8A95A8"/>
              </a:solidFill>
              <a:effectLst/>
            </c:spPr>
            <c:extLst>
              <c:ext xmlns:c16="http://schemas.microsoft.com/office/drawing/2014/chart" uri="{C3380CC4-5D6E-409C-BE32-E72D297353CC}">
                <c16:uniqueId val="{0000000F-9DB0-A342-97BE-140828661BFC}"/>
              </c:ext>
            </c:extLst>
          </c:dPt>
          <c:dLbls>
            <c:numFmt formatCode="0.0&quot;%&quot;" sourceLinked="0"/>
            <c:spPr>
              <a:noFill/>
              <a:ln>
                <a:noFill/>
              </a:ln>
              <a:effectLst/>
            </c:spPr>
            <c:txPr>
              <a:bodyPr/>
              <a:lstStyle/>
              <a:p>
                <a:pPr>
                  <a:defRPr sz="1200" b="0" i="0" u="none" strike="noStrike">
                    <a:solidFill>
                      <a:srgbClr val="1E2433"/>
                    </a:solidFill>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4.325
(minimul)</c:v>
                </c:pt>
                <c:pt idx="1">
                  <c:v>4.326–
4.400</c:v>
                </c:pt>
                <c:pt idx="2">
                  <c:v>4.401–
4.567</c:v>
                </c:pt>
                <c:pt idx="3">
                  <c:v>4.568–
5.000</c:v>
                </c:pt>
                <c:pt idx="4">
                  <c:v>5.001–
9.700</c:v>
                </c:pt>
                <c:pt idx="5">
                  <c:v>9.701–
10.000</c:v>
                </c:pt>
                <c:pt idx="6">
                  <c:v>10.001–
19.400</c:v>
                </c:pt>
                <c:pt idx="7">
                  <c:v>peste
19.400</c:v>
                </c:pt>
              </c:strCache>
            </c:strRef>
          </c:cat>
          <c:val>
            <c:numRef>
              <c:f>Sheet1!$B$2:$B$9</c:f>
              <c:numCache>
                <c:formatCode>General</c:formatCode>
                <c:ptCount val="8"/>
                <c:pt idx="0">
                  <c:v>13.9</c:v>
                </c:pt>
                <c:pt idx="1">
                  <c:v>13.1</c:v>
                </c:pt>
                <c:pt idx="2">
                  <c:v>5.6</c:v>
                </c:pt>
                <c:pt idx="3">
                  <c:v>12.5</c:v>
                </c:pt>
                <c:pt idx="4">
                  <c:v>35.799999999999997</c:v>
                </c:pt>
                <c:pt idx="5">
                  <c:v>2.9</c:v>
                </c:pt>
                <c:pt idx="6">
                  <c:v>11.6</c:v>
                </c:pt>
                <c:pt idx="7">
                  <c:v>3.5</c:v>
                </c:pt>
              </c:numCache>
            </c:numRef>
          </c:val>
          <c:extLst>
            <c:ext xmlns:c16="http://schemas.microsoft.com/office/drawing/2014/chart" uri="{C3380CC4-5D6E-409C-BE32-E72D297353CC}">
              <c16:uniqueId val="{00000010-9DB0-A342-97BE-140828661BFC}"/>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555F70"/>
                </a:solidFill>
                <a:latin typeface="+mn-lt"/>
              </a:defRPr>
            </a:pPr>
            <a:endParaRPr lang="en-US"/>
          </a:p>
        </c:txPr>
        <c:crossAx val="2094734552"/>
        <c:crosses val="autoZero"/>
        <c:auto val="1"/>
        <c:lblAlgn val="ctr"/>
        <c:lblOffset val="100"/>
        <c:noMultiLvlLbl val="1"/>
      </c:catAx>
      <c:valAx>
        <c:axId val="2094734552"/>
        <c:scaling>
          <c:orientation val="minMax"/>
        </c:scaling>
        <c:delete val="1"/>
        <c:axPos val="l"/>
        <c:majorGridlines>
          <c:spPr>
            <a:ln w="6350" cap="flat">
              <a:solidFill>
                <a:srgbClr val="DDE1E7"/>
              </a:solidFill>
              <a:prstDash val="solid"/>
              <a:round/>
            </a:ln>
          </c:spPr>
        </c:majorGridlines>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300" b="0" i="0" u="none" strike="noStrike">
                <a:solidFill>
                  <a:srgbClr val="22314F"/>
                </a:solidFill>
                <a:latin typeface="+mn-lt"/>
              </a:defRPr>
            </a:pPr>
            <a:r>
              <a:rPr lang="en-US" sz="1300" b="0" i="0" u="none" strike="noStrike">
                <a:solidFill>
                  <a:srgbClr val="22314F"/>
                </a:solidFill>
                <a:latin typeface="+mn-lt"/>
              </a:rPr>
              <a:t>Salariul net (lei) în funcție de salariul de bază brut (lei), de la 1 iulie 2026</a:t>
            </a:r>
          </a:p>
        </c:rich>
      </c:tx>
      <c:overlay val="0"/>
    </c:title>
    <c:autoTitleDeleted val="0"/>
    <c:plotArea>
      <c:layout/>
      <c:lineChart>
        <c:grouping val="standard"/>
        <c:varyColors val="0"/>
        <c:ser>
          <c:idx val="0"/>
          <c:order val="0"/>
          <c:tx>
            <c:strRef>
              <c:f>Sheet1!$B$1</c:f>
              <c:strCache>
                <c:ptCount val="1"/>
                <c:pt idx="0">
                  <c:v>Salariu peste minim (fără facilitate)</c:v>
                </c:pt>
              </c:strCache>
            </c:strRef>
          </c:tx>
          <c:spPr>
            <a:ln w="38100" cap="flat">
              <a:solidFill>
                <a:srgbClr val="22314F"/>
              </a:solidFill>
              <a:prstDash val="solid"/>
              <a:round/>
            </a:ln>
            <a:effectLst/>
          </c:spPr>
          <c:marker>
            <c:symbol val="circle"/>
            <c:size val="6"/>
            <c:spPr>
              <a:solidFill>
                <a:srgbClr val="22314F"/>
              </a:solidFill>
              <a:ln w="9525" cap="flat">
                <a:solidFill>
                  <a:srgbClr val="22314F"/>
                </a:solidFill>
                <a:prstDash val="solid"/>
                <a:round/>
              </a:ln>
              <a:effectLst/>
            </c:spPr>
          </c:marker>
          <c:cat>
            <c:strRef>
              <c:f>Sheet1!$A$2:$A$8</c:f>
              <c:strCache>
                <c:ptCount val="7"/>
                <c:pt idx="0">
                  <c:v>4.326</c:v>
                </c:pt>
                <c:pt idx="1">
                  <c:v>4.350</c:v>
                </c:pt>
                <c:pt idx="2">
                  <c:v>4.400</c:v>
                </c:pt>
                <c:pt idx="3">
                  <c:v>4.450</c:v>
                </c:pt>
                <c:pt idx="4">
                  <c:v>4.481</c:v>
                </c:pt>
                <c:pt idx="5">
                  <c:v>4.500</c:v>
                </c:pt>
                <c:pt idx="6">
                  <c:v>4.600</c:v>
                </c:pt>
              </c:strCache>
            </c:strRef>
          </c:cat>
          <c:val>
            <c:numRef>
              <c:f>Sheet1!$B$2:$B$8</c:f>
              <c:numCache>
                <c:formatCode>General</c:formatCode>
                <c:ptCount val="7"/>
                <c:pt idx="0">
                  <c:v>2614</c:v>
                </c:pt>
                <c:pt idx="1">
                  <c:v>2629</c:v>
                </c:pt>
                <c:pt idx="2">
                  <c:v>2656</c:v>
                </c:pt>
                <c:pt idx="3">
                  <c:v>2683</c:v>
                </c:pt>
                <c:pt idx="4">
                  <c:v>2699</c:v>
                </c:pt>
                <c:pt idx="5">
                  <c:v>2710</c:v>
                </c:pt>
                <c:pt idx="6">
                  <c:v>2764</c:v>
                </c:pt>
              </c:numCache>
            </c:numRef>
          </c:val>
          <c:smooth val="0"/>
          <c:extLst>
            <c:ext xmlns:c16="http://schemas.microsoft.com/office/drawing/2014/chart" uri="{C3380CC4-5D6E-409C-BE32-E72D297353CC}">
              <c16:uniqueId val="{00000000-16FD-4E41-BF8F-FE1931F78CEE}"/>
            </c:ext>
          </c:extLst>
        </c:ser>
        <c:ser>
          <c:idx val="1"/>
          <c:order val="1"/>
          <c:tx>
            <c:strRef>
              <c:f>Sheet1!$C$1</c:f>
              <c:strCache>
                <c:ptCount val="1"/>
                <c:pt idx="0">
                  <c:v>Salariatul la minim: 2.699 lei net</c:v>
                </c:pt>
              </c:strCache>
            </c:strRef>
          </c:tx>
          <c:spPr>
            <a:ln w="38100" cap="flat">
              <a:solidFill>
                <a:srgbClr val="C8102E"/>
              </a:solidFill>
              <a:prstDash val="solid"/>
              <a:round/>
            </a:ln>
            <a:effectLst/>
          </c:spPr>
          <c:marker>
            <c:symbol val="circle"/>
            <c:size val="6"/>
            <c:spPr>
              <a:solidFill>
                <a:srgbClr val="C8102E"/>
              </a:solidFill>
              <a:ln w="9525" cap="flat">
                <a:solidFill>
                  <a:srgbClr val="C8102E"/>
                </a:solidFill>
                <a:prstDash val="solid"/>
                <a:round/>
              </a:ln>
              <a:effectLst/>
            </c:spPr>
          </c:marker>
          <c:cat>
            <c:strRef>
              <c:f>Sheet1!$A$2:$A$8</c:f>
              <c:strCache>
                <c:ptCount val="7"/>
                <c:pt idx="0">
                  <c:v>4.326</c:v>
                </c:pt>
                <c:pt idx="1">
                  <c:v>4.350</c:v>
                </c:pt>
                <c:pt idx="2">
                  <c:v>4.400</c:v>
                </c:pt>
                <c:pt idx="3">
                  <c:v>4.450</c:v>
                </c:pt>
                <c:pt idx="4">
                  <c:v>4.481</c:v>
                </c:pt>
                <c:pt idx="5">
                  <c:v>4.500</c:v>
                </c:pt>
                <c:pt idx="6">
                  <c:v>4.600</c:v>
                </c:pt>
              </c:strCache>
            </c:strRef>
          </c:cat>
          <c:val>
            <c:numRef>
              <c:f>Sheet1!$C$2:$C$8</c:f>
              <c:numCache>
                <c:formatCode>General</c:formatCode>
                <c:ptCount val="7"/>
                <c:pt idx="0">
                  <c:v>2699</c:v>
                </c:pt>
                <c:pt idx="1">
                  <c:v>2699</c:v>
                </c:pt>
                <c:pt idx="2">
                  <c:v>2699</c:v>
                </c:pt>
                <c:pt idx="3">
                  <c:v>2699</c:v>
                </c:pt>
                <c:pt idx="4">
                  <c:v>2699</c:v>
                </c:pt>
                <c:pt idx="5">
                  <c:v>2699</c:v>
                </c:pt>
                <c:pt idx="6">
                  <c:v>2699</c:v>
                </c:pt>
              </c:numCache>
            </c:numRef>
          </c:val>
          <c:smooth val="0"/>
          <c:extLst>
            <c:ext xmlns:c16="http://schemas.microsoft.com/office/drawing/2014/chart" uri="{C3380CC4-5D6E-409C-BE32-E72D297353CC}">
              <c16:uniqueId val="{00000001-16FD-4E41-BF8F-FE1931F78CEE}"/>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55F70"/>
                </a:solidFill>
                <a:latin typeface="+mn-lt"/>
              </a:defRPr>
            </a:pPr>
            <a:endParaRPr lang="en-US"/>
          </a:p>
        </c:txPr>
        <c:crossAx val="2094734552"/>
        <c:crosses val="autoZero"/>
        <c:auto val="1"/>
        <c:lblAlgn val="ctr"/>
        <c:lblOffset val="100"/>
        <c:noMultiLvlLbl val="1"/>
      </c:catAx>
      <c:valAx>
        <c:axId val="2094734552"/>
        <c:scaling>
          <c:orientation val="minMax"/>
          <c:max val="2780"/>
          <c:min val="2580"/>
        </c:scaling>
        <c:delete val="0"/>
        <c:axPos val="l"/>
        <c:majorGridlines>
          <c:spPr>
            <a:ln w="6350" cap="flat">
              <a:solidFill>
                <a:srgbClr val="DDE1E7"/>
              </a:solidFill>
              <a:prstDash val="solid"/>
              <a:round/>
            </a:ln>
          </c:spPr>
        </c:majorGridlines>
        <c:numFmt formatCode="#,##0"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555F70"/>
                </a:solidFill>
                <a:latin typeface="+mn-lt"/>
              </a:defRPr>
            </a:pPr>
            <a:endParaRPr lang="en-US"/>
          </a:p>
        </c:txPr>
        <c:crossAx val="2094734554"/>
        <c:crosses val="autoZero"/>
        <c:crossBetween val="between"/>
      </c:valAx>
      <c:spPr>
        <a:noFill/>
        <a:ln>
          <a:noFill/>
        </a:ln>
        <a:effectLst/>
      </c:spPr>
    </c:plotArea>
    <c:legend>
      <c:legendPos val="b"/>
      <c:overlay val="0"/>
      <c:txPr>
        <a:bodyPr/>
        <a:lstStyle/>
        <a:p>
          <a:pPr>
            <a:defRPr sz="1200">
              <a:latin typeface="+mn-lt"/>
              <a:cs typeface="+mn-lt"/>
            </a:defRPr>
          </a:pPr>
          <a:endParaRPr lang="en-US"/>
        </a:p>
      </c:txPr>
    </c:legend>
    <c:plotVisOnly val="1"/>
    <c:dispBlanksAs val="span"/>
    <c:showDLblsOverMax val="1"/>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300" b="0" i="0" u="none" strike="noStrike">
                <a:solidFill>
                  <a:srgbClr val="22314F"/>
                </a:solidFill>
                <a:latin typeface="+mn-lt"/>
              </a:defRPr>
            </a:pPr>
            <a:r>
              <a:rPr lang="en-US" sz="1300" b="0" i="0" u="none" strike="noStrike">
                <a:solidFill>
                  <a:srgbClr val="22314F"/>
                </a:solidFill>
                <a:latin typeface="+mn-lt"/>
              </a:rPr>
              <a:t>Capcana salariilor mici: cât din creșterea salariului se pierde prin taxe</a:t>
            </a:r>
          </a:p>
        </c:rich>
      </c:tx>
      <c:overlay val="0"/>
    </c:title>
    <c:autoTitleDeleted val="0"/>
    <c:plotArea>
      <c:layout/>
      <c:barChart>
        <c:barDir val="col"/>
        <c:grouping val="clustered"/>
        <c:varyColors val="0"/>
        <c:ser>
          <c:idx val="0"/>
          <c:order val="0"/>
          <c:tx>
            <c:strRef>
              <c:f>Sheet1!$B$1</c:f>
              <c:strCache>
                <c:ptCount val="1"/>
                <c:pt idx="0">
                  <c:v>România</c:v>
                </c:pt>
              </c:strCache>
            </c:strRef>
          </c:tx>
          <c:spPr>
            <a:solidFill>
              <a:srgbClr val="C8102E"/>
            </a:solidFill>
            <a:effectLst/>
          </c:spPr>
          <c:invertIfNegative val="0"/>
          <c:dLbls>
            <c:numFmt formatCode="0.0&quot;%&quot;" sourceLinked="0"/>
            <c:spPr>
              <a:noFill/>
              <a:ln>
                <a:noFill/>
              </a:ln>
              <a:effectLst/>
            </c:spPr>
            <c:txPr>
              <a:bodyPr/>
              <a:lstStyle/>
              <a:p>
                <a:pPr>
                  <a:defRPr sz="1200" b="0" i="0" u="none" strike="noStrike">
                    <a:solidFill>
                      <a:srgbClr val="1E2433"/>
                    </a:solidFill>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2015</c:v>
                </c:pt>
                <c:pt idx="1">
                  <c:v>2025</c:v>
                </c:pt>
              </c:strCache>
            </c:strRef>
          </c:cat>
          <c:val>
            <c:numRef>
              <c:f>Sheet1!$B$2:$B$3</c:f>
              <c:numCache>
                <c:formatCode>General</c:formatCode>
                <c:ptCount val="2"/>
                <c:pt idx="0">
                  <c:v>31.5</c:v>
                </c:pt>
                <c:pt idx="1">
                  <c:v>49.3</c:v>
                </c:pt>
              </c:numCache>
            </c:numRef>
          </c:val>
          <c:extLst>
            <c:ext xmlns:c16="http://schemas.microsoft.com/office/drawing/2014/chart" uri="{C3380CC4-5D6E-409C-BE32-E72D297353CC}">
              <c16:uniqueId val="{00000000-D942-CE49-A408-16DA68DD79F0}"/>
            </c:ext>
          </c:extLst>
        </c:ser>
        <c:ser>
          <c:idx val="1"/>
          <c:order val="1"/>
          <c:tx>
            <c:strRef>
              <c:f>Sheet1!$C$1</c:f>
              <c:strCache>
                <c:ptCount val="1"/>
                <c:pt idx="0">
                  <c:v>UE-27</c:v>
                </c:pt>
              </c:strCache>
            </c:strRef>
          </c:tx>
          <c:spPr>
            <a:solidFill>
              <a:srgbClr val="8A95A8"/>
            </a:solidFill>
            <a:effectLst/>
          </c:spPr>
          <c:invertIfNegative val="0"/>
          <c:dLbls>
            <c:numFmt formatCode="0.0&quot;%&quot;" sourceLinked="0"/>
            <c:spPr>
              <a:noFill/>
              <a:ln>
                <a:noFill/>
              </a:ln>
              <a:effectLst/>
            </c:spPr>
            <c:txPr>
              <a:bodyPr/>
              <a:lstStyle/>
              <a:p>
                <a:pPr>
                  <a:defRPr sz="1200" b="0" i="0" u="none" strike="noStrike">
                    <a:solidFill>
                      <a:srgbClr val="1E2433"/>
                    </a:solidFill>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2015</c:v>
                </c:pt>
                <c:pt idx="1">
                  <c:v>2025</c:v>
                </c:pt>
              </c:strCache>
            </c:strRef>
          </c:cat>
          <c:val>
            <c:numRef>
              <c:f>Sheet1!$C$2:$C$3</c:f>
              <c:numCache>
                <c:formatCode>General</c:formatCode>
                <c:ptCount val="2"/>
                <c:pt idx="0">
                  <c:v>48.3</c:v>
                </c:pt>
                <c:pt idx="1">
                  <c:v>45.9</c:v>
                </c:pt>
              </c:numCache>
            </c:numRef>
          </c:val>
          <c:extLst>
            <c:ext xmlns:c16="http://schemas.microsoft.com/office/drawing/2014/chart" uri="{C3380CC4-5D6E-409C-BE32-E72D297353CC}">
              <c16:uniqueId val="{00000001-D942-CE49-A408-16DA68DD79F0}"/>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55F70"/>
                </a:solidFill>
                <a:latin typeface="+mn-lt"/>
              </a:defRPr>
            </a:pPr>
            <a:endParaRPr lang="en-US"/>
          </a:p>
        </c:txPr>
        <c:crossAx val="2094734552"/>
        <c:crosses val="autoZero"/>
        <c:auto val="1"/>
        <c:lblAlgn val="ctr"/>
        <c:lblOffset val="100"/>
        <c:noMultiLvlLbl val="1"/>
      </c:catAx>
      <c:valAx>
        <c:axId val="2094734552"/>
        <c:scaling>
          <c:orientation val="minMax"/>
          <c:max val="60"/>
          <c:min val="0"/>
        </c:scaling>
        <c:delete val="1"/>
        <c:axPos val="l"/>
        <c:majorGridlines>
          <c:spPr>
            <a:ln w="6350" cap="flat">
              <a:solidFill>
                <a:srgbClr val="DDE1E7"/>
              </a:solidFill>
              <a:prstDash val="solid"/>
              <a:round/>
            </a:ln>
          </c:spPr>
        </c:majorGridlines>
        <c:numFmt formatCode="General" sourceLinked="0"/>
        <c:majorTickMark val="out"/>
        <c:minorTickMark val="none"/>
        <c:tickLblPos val="nextTo"/>
        <c:crossAx val="2094734554"/>
        <c:crosses val="autoZero"/>
        <c:crossBetween val="between"/>
      </c:valAx>
      <c:spPr>
        <a:noFill/>
        <a:ln>
          <a:noFill/>
        </a:ln>
        <a:effectLst/>
      </c:spPr>
    </c:plotArea>
    <c:legend>
      <c:legendPos val="b"/>
      <c:overlay val="0"/>
      <c:txPr>
        <a:bodyPr/>
        <a:lstStyle/>
        <a:p>
          <a:pPr>
            <a:defRPr sz="1200">
              <a:latin typeface="+mn-lt"/>
              <a:cs typeface="+mn-lt"/>
            </a:defRPr>
          </a:pPr>
          <a:endParaRPr lang="en-US"/>
        </a:p>
      </c:txPr>
    </c:legend>
    <c:plotVisOnly val="1"/>
    <c:dispBlanksAs val="span"/>
    <c:showDLblsOverMax val="1"/>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România</c:v>
                </c:pt>
              </c:strCache>
            </c:strRef>
          </c:tx>
          <c:spPr>
            <a:solidFill>
              <a:srgbClr val="C8102E"/>
            </a:solidFill>
            <a:effectLst/>
          </c:spPr>
          <c:invertIfNegative val="0"/>
          <c:dLbls>
            <c:numFmt formatCode="0.0" sourceLinked="0"/>
            <c:spPr>
              <a:noFill/>
              <a:ln>
                <a:noFill/>
              </a:ln>
              <a:effectLst/>
            </c:spPr>
            <c:txPr>
              <a:bodyPr/>
              <a:lstStyle/>
              <a:p>
                <a:pPr>
                  <a:defRPr sz="1200" b="0" i="0" u="none" strike="noStrike">
                    <a:solidFill>
                      <a:srgbClr val="1E2433"/>
                    </a:solidFill>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Remunerarea muncii,
% din PIB</c:v>
                </c:pt>
                <c:pt idx="1">
                  <c:v>Costul orar al muncii,
euro</c:v>
                </c:pt>
              </c:strCache>
            </c:strRef>
          </c:cat>
          <c:val>
            <c:numRef>
              <c:f>Sheet1!$B$2:$B$3</c:f>
              <c:numCache>
                <c:formatCode>General</c:formatCode>
                <c:ptCount val="2"/>
                <c:pt idx="0">
                  <c:v>41.5</c:v>
                </c:pt>
                <c:pt idx="1">
                  <c:v>13.6</c:v>
                </c:pt>
              </c:numCache>
            </c:numRef>
          </c:val>
          <c:extLst>
            <c:ext xmlns:c16="http://schemas.microsoft.com/office/drawing/2014/chart" uri="{C3380CC4-5D6E-409C-BE32-E72D297353CC}">
              <c16:uniqueId val="{00000000-237A-F541-A389-D94C16B00E05}"/>
            </c:ext>
          </c:extLst>
        </c:ser>
        <c:ser>
          <c:idx val="1"/>
          <c:order val="1"/>
          <c:tx>
            <c:strRef>
              <c:f>Sheet1!$C$1</c:f>
              <c:strCache>
                <c:ptCount val="1"/>
                <c:pt idx="0">
                  <c:v>UE</c:v>
                </c:pt>
              </c:strCache>
            </c:strRef>
          </c:tx>
          <c:spPr>
            <a:solidFill>
              <a:srgbClr val="8A95A8"/>
            </a:solidFill>
            <a:effectLst/>
          </c:spPr>
          <c:invertIfNegative val="0"/>
          <c:dLbls>
            <c:numFmt formatCode="0.0" sourceLinked="0"/>
            <c:spPr>
              <a:noFill/>
              <a:ln>
                <a:noFill/>
              </a:ln>
              <a:effectLst/>
            </c:spPr>
            <c:txPr>
              <a:bodyPr/>
              <a:lstStyle/>
              <a:p>
                <a:pPr>
                  <a:defRPr sz="1200" b="0" i="0" u="none" strike="noStrike">
                    <a:solidFill>
                      <a:srgbClr val="1E2433"/>
                    </a:solidFill>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Remunerarea muncii,
% din PIB</c:v>
                </c:pt>
                <c:pt idx="1">
                  <c:v>Costul orar al muncii,
euro</c:v>
                </c:pt>
              </c:strCache>
            </c:strRef>
          </c:cat>
          <c:val>
            <c:numRef>
              <c:f>Sheet1!$C$2:$C$3</c:f>
              <c:numCache>
                <c:formatCode>General</c:formatCode>
                <c:ptCount val="2"/>
                <c:pt idx="0">
                  <c:v>48</c:v>
                </c:pt>
                <c:pt idx="1">
                  <c:v>34.9</c:v>
                </c:pt>
              </c:numCache>
            </c:numRef>
          </c:val>
          <c:extLst>
            <c:ext xmlns:c16="http://schemas.microsoft.com/office/drawing/2014/chart" uri="{C3380CC4-5D6E-409C-BE32-E72D297353CC}">
              <c16:uniqueId val="{00000001-237A-F541-A389-D94C16B00E05}"/>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55F70"/>
                </a:solidFill>
                <a:latin typeface="+mn-lt"/>
              </a:defRPr>
            </a:pPr>
            <a:endParaRPr lang="en-US"/>
          </a:p>
        </c:txPr>
        <c:crossAx val="2094734552"/>
        <c:crosses val="autoZero"/>
        <c:auto val="1"/>
        <c:lblAlgn val="ctr"/>
        <c:lblOffset val="100"/>
        <c:noMultiLvlLbl val="1"/>
      </c:catAx>
      <c:valAx>
        <c:axId val="2094734552"/>
        <c:scaling>
          <c:orientation val="minMax"/>
        </c:scaling>
        <c:delete val="1"/>
        <c:axPos val="l"/>
        <c:majorGridlines>
          <c:spPr>
            <a:ln w="6350" cap="flat">
              <a:solidFill>
                <a:srgbClr val="DDE1E7"/>
              </a:solidFill>
              <a:prstDash val="solid"/>
              <a:round/>
            </a:ln>
          </c:spPr>
        </c:majorGridlines>
        <c:numFmt formatCode="General" sourceLinked="0"/>
        <c:majorTickMark val="out"/>
        <c:minorTickMark val="none"/>
        <c:tickLblPos val="nextTo"/>
        <c:crossAx val="2094734554"/>
        <c:crosses val="autoZero"/>
        <c:crossBetween val="between"/>
      </c:valAx>
      <c:spPr>
        <a:noFill/>
        <a:ln>
          <a:noFill/>
        </a:ln>
        <a:effectLst/>
      </c:spPr>
    </c:plotArea>
    <c:legend>
      <c:legendPos val="b"/>
      <c:overlay val="0"/>
      <c:txPr>
        <a:bodyPr/>
        <a:lstStyle/>
        <a:p>
          <a:pPr>
            <a:defRPr sz="1200">
              <a:latin typeface="+mn-lt"/>
              <a:cs typeface="+mn-lt"/>
            </a:defRPr>
          </a:pPr>
          <a:endParaRPr lang="en-US"/>
        </a:p>
      </c:txPr>
    </c:legend>
    <c:plotVisOnly val="1"/>
    <c:dispBlanksAs val="span"/>
    <c:showDLblsOverMax val="1"/>
  </c:chart>
  <c:spPr>
    <a:noFill/>
    <a:ln>
      <a:noFill/>
    </a:ln>
    <a:effectLst/>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300" b="0" i="0" u="none" strike="noStrike">
                <a:solidFill>
                  <a:srgbClr val="22314F"/>
                </a:solidFill>
                <a:latin typeface="+mn-lt"/>
              </a:defRPr>
            </a:pPr>
            <a:r>
              <a:rPr lang="en-US" sz="1300" b="0" i="0" u="none" strike="noStrike">
                <a:solidFill>
                  <a:srgbClr val="22314F"/>
                </a:solidFill>
                <a:latin typeface="+mn-lt"/>
              </a:rPr>
              <a:t>Suma neimpozabilă (lei), în funcție de salariul brut (lei)</a:t>
            </a:r>
          </a:p>
        </c:rich>
      </c:tx>
      <c:overlay val="0"/>
    </c:title>
    <c:autoTitleDeleted val="0"/>
    <c:plotArea>
      <c:layout/>
      <c:lineChart>
        <c:grouping val="standard"/>
        <c:varyColors val="0"/>
        <c:ser>
          <c:idx val="0"/>
          <c:order val="0"/>
          <c:tx>
            <c:strRef>
              <c:f>Sheet1!$B$1</c:f>
              <c:strCache>
                <c:ptCount val="1"/>
                <c:pt idx="0">
                  <c:v>Astăzi</c:v>
                </c:pt>
              </c:strCache>
            </c:strRef>
          </c:tx>
          <c:spPr>
            <a:ln w="38100" cap="flat">
              <a:solidFill>
                <a:srgbClr val="C8102E"/>
              </a:solidFill>
              <a:prstDash val="solid"/>
              <a:round/>
            </a:ln>
            <a:effectLst/>
          </c:spPr>
          <c:marker>
            <c:symbol val="circle"/>
            <c:size val="7"/>
            <c:spPr>
              <a:solidFill>
                <a:srgbClr val="C8102E"/>
              </a:solidFill>
              <a:ln w="9525" cap="flat">
                <a:solidFill>
                  <a:srgbClr val="C8102E"/>
                </a:solidFill>
                <a:prstDash val="solid"/>
                <a:round/>
              </a:ln>
              <a:effectLst/>
            </c:spPr>
          </c:marker>
          <c:cat>
            <c:strRef>
              <c:f>Sheet1!$A$2:$A$5</c:f>
              <c:strCache>
                <c:ptCount val="4"/>
                <c:pt idx="0">
                  <c:v>4.325 (minim)</c:v>
                </c:pt>
                <c:pt idx="1">
                  <c:v>4.326</c:v>
                </c:pt>
                <c:pt idx="2">
                  <c:v>4.649 (+7,5%)</c:v>
                </c:pt>
                <c:pt idx="3">
                  <c:v>4.974 (+15%)</c:v>
                </c:pt>
              </c:strCache>
            </c:strRef>
          </c:cat>
          <c:val>
            <c:numRef>
              <c:f>Sheet1!$B$2:$B$5</c:f>
              <c:numCache>
                <c:formatCode>General</c:formatCode>
                <c:ptCount val="4"/>
                <c:pt idx="0">
                  <c:v>200</c:v>
                </c:pt>
                <c:pt idx="1">
                  <c:v>0</c:v>
                </c:pt>
                <c:pt idx="2">
                  <c:v>0</c:v>
                </c:pt>
                <c:pt idx="3">
                  <c:v>0</c:v>
                </c:pt>
              </c:numCache>
            </c:numRef>
          </c:val>
          <c:smooth val="0"/>
          <c:extLst>
            <c:ext xmlns:c16="http://schemas.microsoft.com/office/drawing/2014/chart" uri="{C3380CC4-5D6E-409C-BE32-E72D297353CC}">
              <c16:uniqueId val="{00000000-BDB9-684C-9A76-0D4FE3D5F7A0}"/>
            </c:ext>
          </c:extLst>
        </c:ser>
        <c:ser>
          <c:idx val="1"/>
          <c:order val="1"/>
          <c:tx>
            <c:strRef>
              <c:f>Sheet1!$C$1</c:f>
              <c:strCache>
                <c:ptCount val="1"/>
                <c:pt idx="0">
                  <c:v>Propunere: reducere liniară</c:v>
                </c:pt>
              </c:strCache>
            </c:strRef>
          </c:tx>
          <c:spPr>
            <a:ln w="38100" cap="flat">
              <a:solidFill>
                <a:srgbClr val="22314F"/>
              </a:solidFill>
              <a:prstDash val="solid"/>
              <a:round/>
            </a:ln>
            <a:effectLst/>
          </c:spPr>
          <c:marker>
            <c:symbol val="circle"/>
            <c:size val="7"/>
            <c:spPr>
              <a:solidFill>
                <a:srgbClr val="22314F"/>
              </a:solidFill>
              <a:ln w="9525" cap="flat">
                <a:solidFill>
                  <a:srgbClr val="22314F"/>
                </a:solidFill>
                <a:prstDash val="solid"/>
                <a:round/>
              </a:ln>
              <a:effectLst/>
            </c:spPr>
          </c:marker>
          <c:cat>
            <c:strRef>
              <c:f>Sheet1!$A$2:$A$5</c:f>
              <c:strCache>
                <c:ptCount val="4"/>
                <c:pt idx="0">
                  <c:v>4.325 (minim)</c:v>
                </c:pt>
                <c:pt idx="1">
                  <c:v>4.326</c:v>
                </c:pt>
                <c:pt idx="2">
                  <c:v>4.649 (+7,5%)</c:v>
                </c:pt>
                <c:pt idx="3">
                  <c:v>4.974 (+15%)</c:v>
                </c:pt>
              </c:strCache>
            </c:strRef>
          </c:cat>
          <c:val>
            <c:numRef>
              <c:f>Sheet1!$C$2:$C$5</c:f>
              <c:numCache>
                <c:formatCode>General</c:formatCode>
                <c:ptCount val="4"/>
                <c:pt idx="0">
                  <c:v>200</c:v>
                </c:pt>
                <c:pt idx="1">
                  <c:v>200</c:v>
                </c:pt>
                <c:pt idx="2">
                  <c:v>100</c:v>
                </c:pt>
                <c:pt idx="3">
                  <c:v>0</c:v>
                </c:pt>
              </c:numCache>
            </c:numRef>
          </c:val>
          <c:smooth val="0"/>
          <c:extLst>
            <c:ext xmlns:c16="http://schemas.microsoft.com/office/drawing/2014/chart" uri="{C3380CC4-5D6E-409C-BE32-E72D297353CC}">
              <c16:uniqueId val="{00000001-BDB9-684C-9A76-0D4FE3D5F7A0}"/>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55F70"/>
                </a:solidFill>
                <a:latin typeface="+mn-lt"/>
              </a:defRPr>
            </a:pPr>
            <a:endParaRPr lang="en-US"/>
          </a:p>
        </c:txPr>
        <c:crossAx val="2094734552"/>
        <c:crosses val="autoZero"/>
        <c:auto val="1"/>
        <c:lblAlgn val="ctr"/>
        <c:lblOffset val="100"/>
        <c:noMultiLvlLbl val="1"/>
      </c:catAx>
      <c:valAx>
        <c:axId val="2094734552"/>
        <c:scaling>
          <c:orientation val="minMax"/>
          <c:max val="220"/>
          <c:min val="0"/>
        </c:scaling>
        <c:delete val="0"/>
        <c:axPos val="l"/>
        <c:majorGridlines>
          <c:spPr>
            <a:ln w="6350" cap="flat">
              <a:solidFill>
                <a:srgbClr val="DDE1E7"/>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555F70"/>
                </a:solidFill>
                <a:latin typeface="+mn-lt"/>
              </a:defRPr>
            </a:pPr>
            <a:endParaRPr lang="en-US"/>
          </a:p>
        </c:txPr>
        <c:crossAx val="2094734554"/>
        <c:crosses val="autoZero"/>
        <c:crossBetween val="between"/>
      </c:valAx>
      <c:spPr>
        <a:noFill/>
        <a:ln>
          <a:noFill/>
        </a:ln>
        <a:effectLst/>
      </c:spPr>
    </c:plotArea>
    <c:legend>
      <c:legendPos val="b"/>
      <c:overlay val="0"/>
      <c:txPr>
        <a:bodyPr/>
        <a:lstStyle/>
        <a:p>
          <a:pPr>
            <a:defRPr sz="1200">
              <a:latin typeface="+mn-lt"/>
              <a:cs typeface="+mn-lt"/>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87511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Bun venit. Prezentarea rezumă studiul BNS despre salariul minim după doi ani de aplicare a Directivei europene privind salariile minime adecvate. Vom vedea ce s-a întâmplat cu salariul minim în 2025 și 2026, cine este plătit în jurul lui, ce efecte au avut majorările și ce propunem concret pentru 2027. Durata: circa 45 de minute, apoi întrebări.</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Dacă rețineți un singur lucru: salariul minim a devenit, pentru o mare parte a economiei, chiar grila de salarizare. Unul din patru salariați cu normă întreagă este plătit la minim sau cu cel mult 75 de lei peste. În același timp, salariul minim a stat pe loc 18 luni, iar prețurile au crescut cu aproape 14%. Pentru 2027 propunem, ca variantă de lucru, o regulă simplă: întâi recuperăm ce s-a pierdut prin înghețare, apoi aplicăm formula legală. Rezultatul: 4.652 de lei. Formula legală aplicată direct pe prognoza CNSP dă 4.583 de lei. Important: 4.652 de lei reprezintă 48,5% din câștigul mediu prognozat, deci se află în intervalul de 47-52% din lege. HG 35/2025 prevede o marjă de negociere între valoarea din formulă (4.583 de lei) și valoarea corespunzătoare limitei de sus a intervalului (4.985 de lei). Așadar, 4.652 de lei poate fi stabilit prin negociere, fără să schimbăm formula.</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Structura prezentării urmează întrebările studiului: ce cere legea, ce s-a întâmplat în practică, cât ar trebui să fie salariul minim în 2027, dacă este adecvat, cine este blocat în jurul lui, ce efecte au avut majorările și ce propunem.</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Pornim de la regulile jocului: ce cere Europa și ce a scris România în lege.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Directiva nu fixează un salariu minim european. Cere un mecanism clar, previzibil, și o evaluare a adecvării față de un reper. România a ales ca reper 47–52% din câștigul salarial mediu brut și a scris în lege actualizarea anuală. Formula din HG 35/2025 este simplă: salariul minim de anul viitor este cel actual, crescut cu inflația prognozată plus creșterea reală a productivității. Curtea de Justiție a UE a anulat în 2025 lista obligatorie de criterii din Directivă, dar a confirmat obligația privind negocierea colectivă.</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doua parte: cum a funcționat procedura în practică.</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Cronologia: 3.700 de lei de la 1 iulie 2024, 4.050 de lei de la 1 ianuarie 2025. La 1 ianuarie 2026, deși legea prevede actualizare anuală, nu s-a luat nicio decizie. Majorarea a venit abia la 1 iulie 2026, la 4.325 de lei. Practic, salariul minim a rămas la 4.050 de lei din ianuarie 2025 până în iunie 2026. Directiva cere actualizarea o dată la doi ani, deci formal nu e o încălcare a dreptului european, dar contrazice legea română și ideea de predictibilitate.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În cele 18 luni de înghețare, prețurile au crescut cu circa 13,8%. Asta înseamnă că salariul minim a pierdut circa 12% din puterea de cumpărare. Concret: salariul net de 2.574 de lei mai valora în iunie 2026 doar circa 2.260 de lei la prețurile de la începutul lui 2025, adică o pierdere de circa 310 lei pe lună. Graficul arată doar primul semestru din 2026: pierderea a crescut lună de lună și a ajuns cumulat la circa 380 de lei net. Dacă majorarea ar fi venit la 1 ianuarie, salariatul ar fi primit încă circa 750 de lei net.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Reperul ales de România: salariul minim trebuie să fie între 47% și 52% din câștigul salarial mediu brut. În 2025 eram la 46,5%. În 2026, cu minimul înghețat jumătate de an, raportul a coborât la circa 45,9%, sub limita de jos. Iar prognozele pe care se bazează formula au subestimat salariul mediu: cu 4,3% în 2024 și cu 1,1% în 2025. Când numitorul e subestimat, un salariu minim care pare la 47% este în realitate mai jos.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treia parte, cea mai așteptată: cifrele pentru 2027.</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Formula legală pornește de la salariul minim actual, 4.325 de lei, și îl crește cu inflația medie prognozată pentru 2027, 4,6%, plus creșterea reală a productivității. Productivitatea înseamnă cât produce în medie o persoană ocupată: PIB-ul crește real cu 1,7%, numărul celor ocupați cu 0,33%, deci productivitatea crește cu 1,37%. Rezultatul este 4.583 de lei, adică 47,8% din câștigul mediu prognozat, foarte aproape de limita de jos. Raportul Ministerului Muncii obține 4.593 de lei pentru că folosește alte prognoze, cu inflație mai mică și creștere economică mai mare.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Graficul pune toate variantele una lângă alta. Doar indexarea cu inflația ar da 4.524 de lei. Formula legală dă 4.583 de lei. Propunerea noastră principală, varianta B, dă 4.652 de lei. Exemplul alternativ, 50% din câștigul mediu din ultimele patru trimestre, dă 4.702 lei. Mijlocul intervalului din lege, 50%, ar însemna 4.793 de lei, iar limita de sus, 52%, 4.985 de lei. Atenție: aceste repere se calculează, cum cere legea, ca procent din câștigul salarial mediu brut prognozat pentru 2027, 9.586 de lei, nu din salariul rezultat din formulă. Toate variantele formulei stau în jumătatea de jos a intervalului. Varianta B, 4.652 de lei, este între valoarea din formulă și limita de sus, deci în marja de negociere prevăzută de HG 35/2025.</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Problema formulei actuale: pornește de la salariul minim în vigoare. Dacă în anul curent salariul minim a pierdut putere de cumpărare, pierderea se transmite mai departe, pentru că formula adaugă doar inflația și productivitatea de anul viitor. Propunerea noastră: baza formulei este cea mai mare dintre două valori, salariul minim în vigoare și salariul minim de anul trecut indexat cu inflația realizată. Pentru 2027: 4.050 de lei crescuți cu inflația medie de 8,4% din 2026 dau 4.390 de lei, mai mult decât 4.325. Pe această bază aplicăm formula și ajungem la 4.652 de lei. Mecanismul păstrează legea, intervalul și negocierea tripartită. Mai mult, pentru 2027 nici nu e nevoie de schimbarea formulei: 4.652 de lei înseamnă 48,5% din câștigul mediu și se află în marja de negociere dintre 4.583 și 4.985 de lei.</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Regula aplicată până acum în Bulgaria, 50% din câștigul mediu din ultimele patru trimestre, este simplă și previzibilă și ar da pentru 2027 4.702 lei. Dar avantajul vine mai ales din faptul că folosește seria lunară a INS, care e mai sus decât media anuală pe care se bazează prognozele. Pe baza anuală, aceeași regulă ar da doar 4.566 de lei. Mai important: salariul mediu a scăzut în termeni reali în 2025 și 2026, cu 1,1% și 3,3%. O regulă legată doar de salariul mediu ar transmite aceste scăderi și salariului minim. Ce ar fi însemnat regula în ultimii doi ani? Pentru 2025, BNS a calculat în 2024 că regula ar fi dat 3.972 de lei, mai puțin decât cei 4.050 de lei stabiliți efectiv. Pentru 2026, estimarea noastră este de circa 4.190 de lei: ar fi fost mai bine decât înghețarea din prima jumătate a anului, dar mai puțin decât cei 4.325 de lei din iulie; pe medie anuală, practic cât realitatea. Deci regula ar fi evitat înghețarea, dar nu ar fi dat sistematic mai mult. Iar Bulgaria însăși a renunțat la regulă din 2027, în favoarea unui mecanism cu patru indicatori, inclusiv un indice al prețurilor de bază.</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patra parte: comparăm salariul minim cu Europa și cu costul unui trai decent.</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În euro, salariul minim românesc, 825 de euro în semestrul al doilea din 2026, este pe locul 20 din 22 de state cu salariu minim legal. După deprecierea leului valorează circa 810 euro. O constatare care surprinde: salariul mediu net din Bulgaria l-a depășit pe cel din România în 2025, deși salariul brut românesc e mult mai mare. Diferența ține de taxare: salariatul român păstrează circa 58% din brut, cel bulgar circa 78%. La salariul minim net, România mai are un avans de circa 24 de euro, care s-ar topi aproape complet în 2027 dacă aplicăm doar formula legală și renunțăm la suma neimpozabilă.</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Două repere. Primul, ISSATR, propus de BNS: media dintre salariul minim net și salariul mediu net, adică ce aduce un salariu tipic într-o gospodărie cu doi salariați. Salariul minim net este la 66% din acest reper, la fel ca în 2025. Al doilea, coșul pentru un trai decent al Fundației Friedrich Ebert: 11.668 de lei pe lună pentru o familie de doi adulți și doi copii. Salariul minim net acoperă doar 48,7% din salariul decent calculat de fundație. Chiar o familie cu două salarii, unul minim și unul mediu, circa 8.200 de lei, acoperă doar 70% din coș. România nu are un coș minim oficial, deși legea îl prevede din 2020. Cu propunerea de lucru pentru 2027, 4.652 de lei brut, adică 48,5% din câștigul mediu și în marja de negociere, fără să schimbăm formula, salariul minim net ar urca la 2.898 de lei și ar acoperi circa 52% din salariul decent calculat de fundație, sau circa 51% dacă suma neimpozabilă nu se prelungește.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cincea parte, poate cea mai importantă: datele din registrul salariaților, obținute de BNS de la Inspecția Muncii.</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Datele din REGES-ONLINE la 30 septembrie 2026: 13,9% dintre salariații cu normă întreagă au exact salariul minim. Încă 13,1% au între 4.326 și 4.400 de lei, adică cu cel mult 75 de lei peste. Împreună, peste 1,4 milioane de oameni. Iar 32,5% câștigă cel mult 4.567 de lei, aproape aceeași pondere ca în iulie 2024. După doi ani de Directivă, partea de jos a distribuției a rămas practic neschimbată. Și opt din zece salariați au un salariu de bază sub salariul mediu.</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Facilitatea fiscală, suma neimpozabilă de 200 de lei, se acordă doar celor cu salariul de bază exact egal cu minimul. De la primul leu în plus, facilitatea se pierde complet. Rezultatul: un salariat cu 4.326 de lei brut primește 2.614 lei net, cu 85 de lei mai puțin decât colegul de la minim. Abia de la 4.481 de lei brut netul îl egalează pe cel de la minim. Pentru a câștiga 11 lei net în plus, trebuie 175 de lei brut în plus: statul reține 94% din diferență. Construcția descurajează exact micile majorări peste minim. După iulie 2026, numărul celor exact la minim a scăzut cu circa 72.000, cel mai probabil mutați puțin peste minim, unde câștigă net mai puțin.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Problema nu e doar pragul de la minim. Capcana salariilor mici, calculată de Eurostat, arată cât din creșterea salariului se pierde prin taxe când salariul unei persoane singure crește de la o treime la două treimi din salariul mediu. În România: 49,3% în 2025, față de 45,9% în UE și față de 31,5% în 2015. Concret, din majorarea de 275 de lei din iulie 2026, salariatul a primit 125 de lei net, iar bugetul circa 159 de lei. Comisia Europeană arată că sistemul fiscal românesc crește sărăcia în muncă cu 1,7 puncte procentuale, al doilea cel mai mare efect din UE după Ungaria.</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șasea parte: ce efecte au avut majorările și unde stăm cu negocierea colectivă.</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Șomajul a crescut în 2025 la 6,1%, practic la media UE, dar creșterea coincide cu încetinirea economiei și recesiunea, nu cu salariul minim, care a crescut mai lent decât în 2024. Numărul mediu de salariați a crescut în 2025 cu 73.200, potrivit INS. Comisia Europeană confirmă, pe date din toate statele: creșterea salariului minim față de cel mediu ridică productivitatea și nu are efecte negative semnificative asupra ocupării. Iar inflația din 2025–2026 a venit din energie, TVA și accize; în primul semestru din 2026, când inflația a fost cea mai mare, salariul minim era înghețat.</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Trei cifre arată că economia poate plăti mai mult la baza distribuției. Munca primește doar 41,5% din PIB, față de 48% în UE, deci capitalul reține o parte mai mare din valoarea creată. Costul orar al muncii, 13,6 euro, este al doilea cel mai mic din UE, unde media e 34,9 euro: adică doar 38,9% din media europeană. Productivitatea a ajuns la 86,6% din media UE. Contraargumentul costului unitar al muncii există, dar exporturile României au câștigat cotă de piață cu 56% între 2012 și 2025.</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Directiva cere un plan de acțiune când acoperirea negocierii colective e sub 80%. România este la 28%, după datele transmise Comisiei. Mai grav, în sectoarele slab plătite, cel mai mic salariu negociat a coborât de la circa 111% din minimul legal în 2020 la circa 100% în 2025: contractele nu mai adaugă nimic peste lege. Planul de acțiune adoptat în 2025 îndeplinește formal cerințele, dar nu are țintă de acoperire, nu are buget propriu și nu schimbă regulile care blochează negocierea la nivel de sector.</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Ultima parte: propunerile studiului.</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 scurt, cele șapte propuneri. Unu: formula legală cu recuperarea pierderii reale, 4.652 de lei pentru 2027. Doi: interzicerea înghețării, cu indexare automată dacă hotărârea întârzie. Trei: eliminarea zidului fiscal, cu o sumă neimpozabilă care scade treptat, pentru toți cei cu venituri mici. Patru: un coș minim de consum oficial. Cinci: publicarea datelor din REGES-ONLINE și a indicatorilor ceruți de lege. Șase: un plan de negociere colectivă cu ținte și buget. Șapte: controale țintite pentru munca nedeclarată, falsa activitate independentă și contractele cu timp parțial.</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Detaliem propunerea trei, pentru că e cea mai tehnică. Astăzi, suma neimpozabilă de 200 de lei se pierde integral de la primul leu peste minim. Propunem ca ea să scadă liniar: integral la salariul minim, jumătate la un salariu cu 7,5% peste minim și zero de la 15% peste minim, adică circa 4.975 de lei la nivelul actual. Astfel orice majorare aduce un câștig net. Alternativa: o deducere personală mai mare, de circa 40% din salariul minim, care scade treptat; ea nu reduce baza contribuțiilor, deci nici pensia viitoare. Comisia Europeană recomandă exact acest tip de protecție pentru salariile mici.</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Să luăm câteva salarii concrete. Astăzi, la salariul minim de 4.325 de lei, netul este 2.699 de lei. Cine primește 4.400 de lei brut pierde suma neimpozabilă și ia net doar 2.656 de lei, cu 43 de lei mai puțin decât colegul de la minim. Cu propunerea noastră, suma neimpozabilă nu dispare brusc, ci scade cu circa 31 de lei la fiecare 100 de lei peste minim: la 4.400 de lei ar mai fi 177 de lei, iar netul ar urca la circa 2.730 de lei. La 4.649 de lei, adică 7,5% peste minim, suma este jumătate, 100 de lei. De la 4.974 de lei, 15% peste minim, suma ajunge la zero și situația e aceeași ca astăzi. Rezultatul: fiecare leu în plus la brut aduce bani în plus la net. Cei care câștigă între minim și circa 4.975 de lei primesc între 20 și 80 de lei net în plus pe lună.</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Patru argumente că propunerea de lucru respectă spiritul Directivei. Unu: Codul muncii, care a preluat criteriile Directivei, pune puterea de cumpărare, ținând cont de costul vieții, printre criteriile de stabilire a salariului minim; propunerea garantează că salariul minim nu pierde putere de cumpărare de la un an la altul. Doi: predictibilitate. Folosim formula din lege și o singură dată în plus, inflația deja realizată, publicată de INS, nu o prognoză. Trei: rămânem în intervalul de referință ales de România, 48,5% din câștigul mediu, și în marja de negociere din HG 35/2025, deci pentru 2027 nu trebuie schimbată nicio lege. Patru: păstrează rolul partenerilor sociali, pentru că valoarea rezultată este punctul de pornire al negocierii tripartite.</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 ar schimba concret propunerea pentru 2027. Raportul față de salariul mediu ar urca de la 45,9% în 2026 la 48,5%, adică înapoi în intervalul din lege. Salariul minim ar crește real cu 2,8%, față de 1,3% cu formula actuală, recuperând pierderea din 2026. Salariul minim net ar ajunge la 2.898 de lei și ar acoperi circa 52% din salariul pentru un trai decent, față de 48,7% astăzi. Și ar păstra avansul față de Bulgaria: circa 539 de euro net, față de 512. Costul suplimentar față de formula actuală este moderat, 69 de lei brut pe lună, adică 1,5%.</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Închei cu propunerea de lucru. Salariul minim trebuie să rămână o plasă de siguranță: să nu piardă putere de cumpărare, să nu fie înghețat și să nu penalizeze fiscal pe cine câștigă puțin peste el. Pentru 2027, propunerea noastră este 4.652 de lei: formula legală, cu recuperarea pierderii din 2026. Studiul complet și datele sunt disponibile. Vă mulțumesc și aștept întrebările.</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U">
    <p:bg>
      <p:bgPr>
        <a:solidFill>
          <a:schemeClr val="tx2"/>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828800"/>
            <a:ext cx="10698480" cy="1737360"/>
          </a:xfrm>
          <a:prstGeom prst="rect">
            <a:avLst/>
          </a:prstGeom>
          <a:noFill/>
          <a:ln/>
        </p:spPr>
        <p:txBody>
          <a:bodyPr wrap="square" rtlCol="0"/>
          <a:lstStyle>
            <a:lvl1pPr marL="0" indent="0" algn="l">
              <a:buNone/>
              <a:defRPr lang="en-US" sz="4400" b="1" dirty="0">
                <a:solidFill>
                  <a:schemeClr val="bg1"/>
                </a:solidFill>
                <a:latin typeface="Cambria" pitchFamily="34" charset="0"/>
                <a:ea typeface="Cambria" pitchFamily="34" charset="-122"/>
                <a:cs typeface="Cambria" pitchFamily="34" charset="-120"/>
              </a:defRPr>
            </a:lvl1pPr>
          </a:lstStyle>
          <a:p>
            <a:pPr marL="0" indent="0" algn="l">
              <a:buNone/>
            </a:pPr>
            <a:endParaRPr lang="en-US" sz="4400" dirty="0"/>
          </a:p>
        </p:txBody>
      </p:sp>
      <p:sp>
        <p:nvSpPr>
          <p:cNvPr id="3" name="Text 0"/>
          <p:cNvSpPr>
            <a:spLocks noGrp="1"/>
          </p:cNvSpPr>
          <p:nvPr>
            <p:ph type="body" idx="101" hasCustomPrompt="1"/>
          </p:nvPr>
        </p:nvSpPr>
        <p:spPr>
          <a:xfrm>
            <a:off x="731520" y="3703320"/>
            <a:ext cx="10698480" cy="914400"/>
          </a:xfrm>
          <a:prstGeom prst="rect">
            <a:avLst/>
          </a:prstGeom>
          <a:noFill/>
          <a:ln/>
        </p:spPr>
        <p:txBody>
          <a:bodyPr wrap="square" rtlCol="0"/>
          <a:lstStyle>
            <a:lvl1pPr marL="0" indent="0" algn="l">
              <a:buNone/>
              <a:defRPr lang="en-US" sz="2000" dirty="0">
                <a:solidFill>
                  <a:schemeClr val="bg2"/>
                </a:solidFill>
              </a:defRPr>
            </a:lvl1pPr>
          </a:lstStyle>
          <a:p>
            <a:pPr marL="0" indent="0" algn="l">
              <a:buNone/>
            </a:pPr>
            <a:endParaRPr lang="en-US" sz="2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UNE">
    <p:bg>
      <p:bgPr>
        <a:solidFill>
          <a:schemeClr val="tx2"/>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2103120" y="1463040"/>
            <a:ext cx="9326880" cy="2103120"/>
          </a:xfrm>
          <a:prstGeom prst="rect">
            <a:avLst/>
          </a:prstGeom>
          <a:noFill/>
          <a:ln/>
        </p:spPr>
        <p:txBody>
          <a:bodyPr wrap="square" rtlCol="0"/>
          <a:lstStyle>
            <a:lvl1pPr marL="0" indent="0" algn="l">
              <a:buNone/>
              <a:defRPr lang="en-US" sz="4000" b="1" dirty="0">
                <a:solidFill>
                  <a:schemeClr val="bg1"/>
                </a:solidFill>
                <a:latin typeface="Cambria" pitchFamily="34" charset="0"/>
                <a:ea typeface="Cambria" pitchFamily="34" charset="-122"/>
                <a:cs typeface="Cambria" pitchFamily="34" charset="-120"/>
              </a:defRPr>
            </a:lvl1pPr>
          </a:lstStyle>
          <a:p>
            <a:pPr marL="0" indent="0" algn="l">
              <a:buNone/>
            </a:pPr>
            <a:endParaRPr lang="en-US" sz="4000" dirty="0"/>
          </a:p>
        </p:txBody>
      </p:sp>
      <p:sp>
        <p:nvSpPr>
          <p:cNvPr id="3" name="Text 0"/>
          <p:cNvSpPr>
            <a:spLocks noGrp="1"/>
          </p:cNvSpPr>
          <p:nvPr>
            <p:ph type="body" idx="101" hasCustomPrompt="1"/>
          </p:nvPr>
        </p:nvSpPr>
        <p:spPr>
          <a:xfrm>
            <a:off x="2103120" y="3657600"/>
            <a:ext cx="9326880" cy="822960"/>
          </a:xfrm>
          <a:prstGeom prst="rect">
            <a:avLst/>
          </a:prstGeom>
          <a:noFill/>
          <a:ln/>
        </p:spPr>
        <p:txBody>
          <a:bodyPr wrap="square" rtlCol="0"/>
          <a:lstStyle>
            <a:lvl1pPr marL="0" indent="0" algn="l">
              <a:buNone/>
              <a:defRPr lang="en-US" sz="1800" dirty="0">
                <a:solidFill>
                  <a:schemeClr val="bg2"/>
                </a:solidFill>
              </a:defRPr>
            </a:lvl1pPr>
          </a:lstStyle>
          <a:p>
            <a:pPr marL="0" indent="0" algn="l">
              <a:buNone/>
            </a:pPr>
            <a:endParaRPr lang="en-US" sz="1800" dirty="0"/>
          </a:p>
        </p:txBody>
      </p:sp>
      <p:sp>
        <p:nvSpPr>
          <p:cNvPr id="25"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bg2"/>
                </a:solidFill>
              </a:defRPr>
            </a:lvl1pPr>
          </a:lstStyle>
          <a:p>
            <a:pPr algn="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INUT">
    <p:bg>
      <p:bgPr>
        <a:solidFill>
          <a:schemeClr val="bg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rtlCol="0"/>
          <a:lstStyle>
            <a:lvl1pPr marL="0" indent="0" algn="l">
              <a:buNone/>
              <a:defRPr lang="en-US" sz="3200" b="1" dirty="0">
                <a:solidFill>
                  <a:schemeClr val="tx2"/>
                </a:solidFill>
                <a:latin typeface="Cambria" pitchFamily="34" charset="0"/>
                <a:ea typeface="Cambria" pitchFamily="34" charset="-122"/>
                <a:cs typeface="Cambria" pitchFamily="34" charset="-120"/>
              </a:defRPr>
            </a:lvl1pPr>
          </a:lstStyle>
          <a:p>
            <a:pPr marL="0" indent="0" algn="l">
              <a:buNone/>
            </a:pPr>
            <a:endParaRPr lang="en-US" sz="3200" dirty="0"/>
          </a:p>
        </p:txBody>
      </p:sp>
      <p:sp>
        <p:nvSpPr>
          <p:cNvPr id="3" name="Text 0"/>
          <p:cNvSpPr/>
          <p:nvPr/>
        </p:nvSpPr>
        <p:spPr>
          <a:xfrm>
            <a:off x="548640" y="6355080"/>
            <a:ext cx="7315200" cy="320040"/>
          </a:xfrm>
          <a:prstGeom prst="rect">
            <a:avLst/>
          </a:prstGeom>
          <a:noFill/>
          <a:ln/>
        </p:spPr>
        <p:txBody>
          <a:bodyPr wrap="square" lIns="0" tIns="0" rIns="0" bIns="0" rtlCol="0" anchor="ctr"/>
          <a:lstStyle/>
          <a:p>
            <a:pPr marL="0" indent="0">
              <a:buNone/>
            </a:pPr>
            <a:r>
              <a:rPr lang="en-US" sz="1000" dirty="0">
                <a:solidFill>
                  <a:schemeClr val="accent4"/>
                </a:solidFill>
              </a:rPr>
              <a:t>BNS · Salariul minim adecvat în România · 3 noiembrie 2026</a:t>
            </a:r>
            <a:endParaRPr lang="en-US" sz="1000" dirty="0"/>
          </a:p>
        </p:txBody>
      </p:sp>
      <p:sp>
        <p:nvSpPr>
          <p:cNvPr id="25"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bg2"/>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828800"/>
            <a:ext cx="10698480" cy="1737360"/>
          </a:xfrm>
          <a:prstGeom prst="rect">
            <a:avLst/>
          </a:prstGeom>
          <a:noFill/>
          <a:ln/>
        </p:spPr>
        <p:txBody>
          <a:bodyPr wrap="square" rtlCol="0" anchor="b"/>
          <a:lstStyle/>
          <a:p>
            <a:pPr marL="0" indent="0" algn="l">
              <a:buNone/>
            </a:pPr>
            <a:r>
              <a:rPr lang="en-US" sz="4400" b="1" dirty="0">
                <a:solidFill>
                  <a:schemeClr val="bg1"/>
                </a:solidFill>
                <a:latin typeface="Cambria" pitchFamily="34" charset="0"/>
                <a:ea typeface="Cambria" pitchFamily="34" charset="-122"/>
                <a:cs typeface="Cambria" pitchFamily="34" charset="-120"/>
              </a:rPr>
              <a:t>Salariul minim adecvat în România</a:t>
            </a:r>
            <a:endParaRPr lang="en-US" sz="4400" dirty="0"/>
          </a:p>
        </p:txBody>
      </p:sp>
      <p:sp>
        <p:nvSpPr>
          <p:cNvPr id="3" name="Text 0"/>
          <p:cNvSpPr>
            <a:spLocks noGrp="1"/>
          </p:cNvSpPr>
          <p:nvPr>
            <p:ph type="body" idx="101" hasCustomPrompt="1"/>
          </p:nvPr>
        </p:nvSpPr>
        <p:spPr>
          <a:xfrm>
            <a:off x="731520" y="3703320"/>
            <a:ext cx="10698480" cy="914400"/>
          </a:xfrm>
          <a:prstGeom prst="rect">
            <a:avLst/>
          </a:prstGeom>
          <a:noFill/>
          <a:ln/>
        </p:spPr>
        <p:txBody>
          <a:bodyPr wrap="square" rtlCol="0" anchor="t"/>
          <a:lstStyle/>
          <a:p>
            <a:pPr marL="0" indent="0" algn="l">
              <a:buNone/>
            </a:pPr>
            <a:r>
              <a:rPr lang="en-US" sz="2000" dirty="0">
                <a:solidFill>
                  <a:schemeClr val="bg2"/>
                </a:solidFill>
              </a:rPr>
              <a:t>Ce s-a întâmplat după transpunerea Directivei europene (2025–2026) și ce propunem pentru 2027</a:t>
            </a:r>
            <a:endParaRPr lang="en-US" sz="2000" dirty="0"/>
          </a:p>
        </p:txBody>
      </p:sp>
      <p:sp>
        <p:nvSpPr>
          <p:cNvPr id="4" name="Text 2"/>
          <p:cNvSpPr txBox="1"/>
          <p:nvPr/>
        </p:nvSpPr>
        <p:spPr>
          <a:xfrm>
            <a:off x="731520" y="5760720"/>
            <a:ext cx="10698480" cy="457200"/>
          </a:xfrm>
          <a:prstGeom prst="rect">
            <a:avLst/>
          </a:prstGeom>
          <a:noFill/>
          <a:ln/>
        </p:spPr>
        <p:txBody>
          <a:bodyPr wrap="square" lIns="0" tIns="0" rIns="0" bIns="0" rtlCol="0" anchor="ctr"/>
          <a:lstStyle/>
          <a:p>
            <a:pPr marL="0" indent="0">
              <a:buNone/>
            </a:pPr>
            <a:r>
              <a:rPr lang="en-US" sz="1600" dirty="0">
                <a:solidFill>
                  <a:schemeClr val="bg2"/>
                </a:solidFill>
              </a:rPr>
              <a:t>Radu Soviani · Blocul Național Sindical · 3 noiembrie 2026</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200" b="1" dirty="0">
                <a:solidFill>
                  <a:schemeClr val="tx2"/>
                </a:solidFill>
                <a:latin typeface="Cambria" pitchFamily="34" charset="0"/>
                <a:ea typeface="Cambria" pitchFamily="34" charset="-122"/>
                <a:cs typeface="Cambria" pitchFamily="34" charset="-120"/>
              </a:rPr>
              <a:t>Mesajul principal, pe scurt</a:t>
            </a:r>
            <a:endParaRPr lang="en-US" sz="3200" dirty="0"/>
          </a:p>
        </p:txBody>
      </p:sp>
      <p:sp>
        <p:nvSpPr>
          <p:cNvPr id="4" name="Text 1"/>
          <p:cNvSpPr txBox="1"/>
          <p:nvPr/>
        </p:nvSpPr>
        <p:spPr>
          <a:xfrm>
            <a:off x="548640" y="1463040"/>
            <a:ext cx="3474720" cy="868680"/>
          </a:xfrm>
          <a:prstGeom prst="rect">
            <a:avLst/>
          </a:prstGeom>
          <a:noFill/>
          <a:ln/>
        </p:spPr>
        <p:txBody>
          <a:bodyPr wrap="square" lIns="0" tIns="0" rIns="0" bIns="0" rtlCol="0" anchor="b"/>
          <a:lstStyle/>
          <a:p>
            <a:pPr marL="0" indent="0">
              <a:buNone/>
            </a:pPr>
            <a:r>
              <a:rPr lang="en-US" sz="5400" b="1" dirty="0">
                <a:solidFill>
                  <a:schemeClr val="accent1"/>
                </a:solidFill>
                <a:latin typeface="Cambria" pitchFamily="34" charset="0"/>
                <a:ea typeface="Cambria" pitchFamily="34" charset="-122"/>
                <a:cs typeface="Cambria" pitchFamily="34" charset="-120"/>
              </a:rPr>
              <a:t>1,4 mil.</a:t>
            </a:r>
            <a:endParaRPr lang="en-US" sz="5400" dirty="0"/>
          </a:p>
        </p:txBody>
      </p:sp>
      <p:sp>
        <p:nvSpPr>
          <p:cNvPr id="5" name="Text 2"/>
          <p:cNvSpPr txBox="1"/>
          <p:nvPr/>
        </p:nvSpPr>
        <p:spPr>
          <a:xfrm>
            <a:off x="548640" y="2377440"/>
            <a:ext cx="3474720" cy="822960"/>
          </a:xfrm>
          <a:prstGeom prst="rect">
            <a:avLst/>
          </a:prstGeom>
          <a:noFill/>
          <a:ln/>
        </p:spPr>
        <p:txBody>
          <a:bodyPr wrap="square" lIns="0" tIns="0" rIns="0" bIns="0" rtlCol="0" anchor="t"/>
          <a:lstStyle/>
          <a:p>
            <a:pPr marL="0" indent="0">
              <a:buNone/>
            </a:pPr>
            <a:r>
              <a:rPr lang="en-US" sz="1400" dirty="0">
                <a:solidFill>
                  <a:schemeClr val="tx1"/>
                </a:solidFill>
              </a:rPr>
              <a:t>salariați cu normă întreagă plătiți la minim sau cu cel mult 75 de lei peste</a:t>
            </a:r>
            <a:endParaRPr lang="en-US" sz="1400" dirty="0"/>
          </a:p>
        </p:txBody>
      </p:sp>
      <p:sp>
        <p:nvSpPr>
          <p:cNvPr id="6" name="Text 3"/>
          <p:cNvSpPr txBox="1"/>
          <p:nvPr/>
        </p:nvSpPr>
        <p:spPr>
          <a:xfrm>
            <a:off x="4343400" y="1463040"/>
            <a:ext cx="3474720" cy="868680"/>
          </a:xfrm>
          <a:prstGeom prst="rect">
            <a:avLst/>
          </a:prstGeom>
          <a:noFill/>
          <a:ln/>
        </p:spPr>
        <p:txBody>
          <a:bodyPr wrap="square" lIns="0" tIns="0" rIns="0" bIns="0" rtlCol="0" anchor="b"/>
          <a:lstStyle/>
          <a:p>
            <a:pPr marL="0" indent="0">
              <a:buNone/>
            </a:pPr>
            <a:r>
              <a:rPr lang="en-US" sz="5400" b="1" dirty="0">
                <a:solidFill>
                  <a:schemeClr val="accent1"/>
                </a:solidFill>
                <a:latin typeface="Cambria" pitchFamily="34" charset="0"/>
                <a:ea typeface="Cambria" pitchFamily="34" charset="-122"/>
                <a:cs typeface="Cambria" pitchFamily="34" charset="-120"/>
              </a:rPr>
              <a:t>–12%</a:t>
            </a:r>
            <a:endParaRPr lang="en-US" sz="5400" dirty="0"/>
          </a:p>
        </p:txBody>
      </p:sp>
      <p:sp>
        <p:nvSpPr>
          <p:cNvPr id="7" name="Text 4"/>
          <p:cNvSpPr txBox="1"/>
          <p:nvPr/>
        </p:nvSpPr>
        <p:spPr>
          <a:xfrm>
            <a:off x="4343400" y="2377440"/>
            <a:ext cx="3474720" cy="822960"/>
          </a:xfrm>
          <a:prstGeom prst="rect">
            <a:avLst/>
          </a:prstGeom>
          <a:noFill/>
          <a:ln/>
        </p:spPr>
        <p:txBody>
          <a:bodyPr wrap="square" lIns="0" tIns="0" rIns="0" bIns="0" rtlCol="0" anchor="t"/>
          <a:lstStyle/>
          <a:p>
            <a:pPr marL="0" indent="0">
              <a:buNone/>
            </a:pPr>
            <a:r>
              <a:rPr lang="en-US" sz="1400" dirty="0">
                <a:solidFill>
                  <a:schemeClr val="tx1"/>
                </a:solidFill>
              </a:rPr>
              <a:t>puterea de cumpărare pierdută de salariul minim în cele 18 luni de înghețare</a:t>
            </a:r>
            <a:endParaRPr lang="en-US" sz="1400" dirty="0"/>
          </a:p>
        </p:txBody>
      </p:sp>
      <p:sp>
        <p:nvSpPr>
          <p:cNvPr id="8" name="Text 5"/>
          <p:cNvSpPr txBox="1"/>
          <p:nvPr/>
        </p:nvSpPr>
        <p:spPr>
          <a:xfrm>
            <a:off x="8138160" y="1463040"/>
            <a:ext cx="3474720" cy="868680"/>
          </a:xfrm>
          <a:prstGeom prst="rect">
            <a:avLst/>
          </a:prstGeom>
          <a:noFill/>
          <a:ln/>
        </p:spPr>
        <p:txBody>
          <a:bodyPr wrap="square" lIns="0" tIns="0" rIns="0" bIns="0" rtlCol="0" anchor="b"/>
          <a:lstStyle/>
          <a:p>
            <a:pPr marL="0" indent="0">
              <a:buNone/>
            </a:pPr>
            <a:r>
              <a:rPr lang="en-US" sz="5400" b="1" dirty="0">
                <a:solidFill>
                  <a:schemeClr val="tx2"/>
                </a:solidFill>
                <a:latin typeface="Cambria" pitchFamily="34" charset="0"/>
                <a:ea typeface="Cambria" pitchFamily="34" charset="-122"/>
                <a:cs typeface="Cambria" pitchFamily="34" charset="-120"/>
              </a:rPr>
              <a:t>4.652 lei</a:t>
            </a:r>
            <a:endParaRPr lang="en-US" sz="5400" dirty="0"/>
          </a:p>
        </p:txBody>
      </p:sp>
      <p:sp>
        <p:nvSpPr>
          <p:cNvPr id="9" name="Text 6"/>
          <p:cNvSpPr txBox="1"/>
          <p:nvPr/>
        </p:nvSpPr>
        <p:spPr>
          <a:xfrm>
            <a:off x="8138160" y="2377440"/>
            <a:ext cx="3474720" cy="822960"/>
          </a:xfrm>
          <a:prstGeom prst="rect">
            <a:avLst/>
          </a:prstGeom>
          <a:noFill/>
          <a:ln/>
        </p:spPr>
        <p:txBody>
          <a:bodyPr wrap="square" lIns="0" tIns="0" rIns="0" bIns="0" rtlCol="0" anchor="t"/>
          <a:lstStyle/>
          <a:p>
            <a:pPr marL="0" indent="0">
              <a:buNone/>
            </a:pPr>
            <a:r>
              <a:rPr lang="en-US" sz="1400" dirty="0">
                <a:solidFill>
                  <a:schemeClr val="tx1"/>
                </a:solidFill>
              </a:rPr>
              <a:t>propunere de lucru pentru 2027: formula legală, cu recuperarea pierderii din înghețare</a:t>
            </a:r>
            <a:endParaRPr lang="en-US" sz="1400" dirty="0"/>
          </a:p>
        </p:txBody>
      </p:sp>
      <p:sp>
        <p:nvSpPr>
          <p:cNvPr id="10" name="Text 7"/>
          <p:cNvSpPr txBox="1"/>
          <p:nvPr/>
        </p:nvSpPr>
        <p:spPr>
          <a:xfrm>
            <a:off x="8138160" y="3246120"/>
            <a:ext cx="3474720" cy="1325880"/>
          </a:xfrm>
          <a:prstGeom prst="rect">
            <a:avLst/>
          </a:prstGeom>
          <a:noFill/>
          <a:ln/>
        </p:spPr>
        <p:txBody>
          <a:bodyPr wrap="square" lIns="0" tIns="0" rIns="0" bIns="0" rtlCol="0" anchor="t"/>
          <a:lstStyle/>
          <a:p>
            <a:pPr marL="0" indent="0">
              <a:spcAft>
                <a:spcPts val="400"/>
              </a:spcAft>
              <a:buNone/>
            </a:pPr>
            <a:r>
              <a:rPr lang="en-US" sz="1400" b="1" dirty="0">
                <a:solidFill>
                  <a:schemeClr val="tx2"/>
                </a:solidFill>
              </a:rPr>
              <a:t>Formula legală, pe prognoza CNSP: 4.583 lei</a:t>
            </a:r>
            <a:endParaRPr lang="en-US" sz="1400" dirty="0"/>
          </a:p>
          <a:p>
            <a:pPr marL="0" indent="0">
              <a:spcAft>
                <a:spcPts val="400"/>
              </a:spcAft>
              <a:buNone/>
            </a:pPr>
            <a:r>
              <a:rPr lang="en-US" sz="1400" dirty="0">
                <a:solidFill>
                  <a:schemeClr val="tx1"/>
                </a:solidFill>
              </a:rPr>
              <a:t>4.652 lei = 48,5% din câștigul mediu prognozat, în intervalul de 47–52%. Se poate stabili prin marja de negociere, fără schimbarea formulei.</a:t>
            </a:r>
            <a:endParaRPr lang="en-US" sz="1400" dirty="0"/>
          </a:p>
        </p:txBody>
      </p:sp>
      <p:sp>
        <p:nvSpPr>
          <p:cNvPr id="11" name="Shape 8"/>
          <p:cNvSpPr/>
          <p:nvPr/>
        </p:nvSpPr>
        <p:spPr>
          <a:xfrm>
            <a:off x="548640" y="4754880"/>
            <a:ext cx="11064240" cy="1143000"/>
          </a:xfrm>
          <a:prstGeom prst="roundRect">
            <a:avLst>
              <a:gd name="adj" fmla="val 6400"/>
            </a:avLst>
          </a:prstGeom>
          <a:solidFill>
            <a:schemeClr val="bg2"/>
          </a:solidFill>
          <a:ln/>
        </p:spPr>
        <p:txBody>
          <a:bodyPr/>
          <a:lstStyle/>
          <a:p>
            <a:endParaRPr lang="en-US"/>
          </a:p>
        </p:txBody>
      </p:sp>
      <p:sp>
        <p:nvSpPr>
          <p:cNvPr id="12" name="Text 9"/>
          <p:cNvSpPr txBox="1"/>
          <p:nvPr/>
        </p:nvSpPr>
        <p:spPr>
          <a:xfrm>
            <a:off x="822960" y="4800600"/>
            <a:ext cx="10515600" cy="1051560"/>
          </a:xfrm>
          <a:prstGeom prst="rect">
            <a:avLst/>
          </a:prstGeom>
          <a:noFill/>
          <a:ln/>
        </p:spPr>
        <p:txBody>
          <a:bodyPr wrap="square" lIns="0" tIns="0" rIns="0" bIns="0" rtlCol="0" anchor="ctr"/>
          <a:lstStyle/>
          <a:p>
            <a:pPr marL="0" indent="0">
              <a:buNone/>
            </a:pPr>
            <a:r>
              <a:rPr lang="en-US" sz="1900" i="1" dirty="0">
                <a:solidFill>
                  <a:schemeClr val="tx2"/>
                </a:solidFill>
              </a:rPr>
              <a:t>Salariul minim </a:t>
            </a:r>
            <a:r>
              <a:rPr lang="ro-RO" sz="1900" i="1" noProof="0" dirty="0">
                <a:solidFill>
                  <a:schemeClr val="tx2"/>
                </a:solidFill>
              </a:rPr>
              <a:t>continuă să </a:t>
            </a:r>
            <a:r>
              <a:rPr lang="en-US" sz="1900" i="1" dirty="0">
                <a:solidFill>
                  <a:schemeClr val="tx2"/>
                </a:solidFill>
              </a:rPr>
              <a:t>nu fie o plasă de siguranță de la care salariile urcă, ci un plafon în jurul căruia stau blocați aproape o treime dintre salariați.</a:t>
            </a:r>
            <a:endParaRPr lang="en-US" sz="1900" dirty="0"/>
          </a:p>
        </p:txBody>
      </p:sp>
      <p:sp>
        <p:nvSpPr>
          <p:cNvPr id="25"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200" b="1" dirty="0">
                <a:solidFill>
                  <a:schemeClr val="tx2"/>
                </a:solidFill>
                <a:latin typeface="Cambria" pitchFamily="34" charset="0"/>
                <a:ea typeface="Cambria" pitchFamily="34" charset="-122"/>
                <a:cs typeface="Cambria" pitchFamily="34" charset="-120"/>
              </a:rPr>
              <a:t>Despre ce vorbim astăzi</a:t>
            </a:r>
            <a:endParaRPr lang="en-US" sz="3200" dirty="0"/>
          </a:p>
        </p:txBody>
      </p:sp>
      <p:sp>
        <p:nvSpPr>
          <p:cNvPr id="4" name="Shape 1"/>
          <p:cNvSpPr/>
          <p:nvPr/>
        </p:nvSpPr>
        <p:spPr>
          <a:xfrm>
            <a:off x="548640" y="1554480"/>
            <a:ext cx="502920" cy="502920"/>
          </a:xfrm>
          <a:prstGeom prst="ellipse">
            <a:avLst/>
          </a:prstGeom>
          <a:solidFill>
            <a:schemeClr val="accent1"/>
          </a:solidFill>
          <a:ln/>
        </p:spPr>
        <p:txBody>
          <a:bodyPr/>
          <a:lstStyle/>
          <a:p>
            <a:endParaRPr lang="en-US"/>
          </a:p>
        </p:txBody>
      </p:sp>
      <p:sp>
        <p:nvSpPr>
          <p:cNvPr id="5" name="Text 2"/>
          <p:cNvSpPr txBox="1"/>
          <p:nvPr/>
        </p:nvSpPr>
        <p:spPr>
          <a:xfrm>
            <a:off x="548640" y="1554480"/>
            <a:ext cx="502920" cy="502920"/>
          </a:xfrm>
          <a:prstGeom prst="rect">
            <a:avLst/>
          </a:prstGeom>
          <a:noFill/>
          <a:ln/>
        </p:spPr>
        <p:txBody>
          <a:bodyPr wrap="square" lIns="0" tIns="0" rIns="0" bIns="0" rtlCol="0" anchor="ctr"/>
          <a:lstStyle/>
          <a:p>
            <a:pPr marL="0" indent="0" algn="ctr">
              <a:buNone/>
            </a:pPr>
            <a:r>
              <a:rPr lang="en-US" sz="1600" b="1" dirty="0">
                <a:solidFill>
                  <a:schemeClr val="bg1"/>
                </a:solidFill>
              </a:rPr>
              <a:t>1</a:t>
            </a:r>
            <a:endParaRPr lang="en-US" sz="1600" dirty="0"/>
          </a:p>
        </p:txBody>
      </p:sp>
      <p:sp>
        <p:nvSpPr>
          <p:cNvPr id="6" name="Text 3"/>
          <p:cNvSpPr txBox="1"/>
          <p:nvPr/>
        </p:nvSpPr>
        <p:spPr>
          <a:xfrm>
            <a:off x="1280160" y="1463040"/>
            <a:ext cx="4754880" cy="411480"/>
          </a:xfrm>
          <a:prstGeom prst="rect">
            <a:avLst/>
          </a:prstGeom>
          <a:noFill/>
          <a:ln/>
        </p:spPr>
        <p:txBody>
          <a:bodyPr wrap="square" lIns="0" tIns="0" rIns="0" bIns="0" rtlCol="0" anchor="ctr"/>
          <a:lstStyle/>
          <a:p>
            <a:pPr marL="0" indent="0">
              <a:buNone/>
            </a:pPr>
            <a:r>
              <a:rPr lang="en-US" sz="1800" b="1" dirty="0">
                <a:solidFill>
                  <a:schemeClr val="tx2"/>
                </a:solidFill>
              </a:rPr>
              <a:t>Ce cere legea</a:t>
            </a:r>
            <a:endParaRPr lang="en-US" sz="1800" dirty="0"/>
          </a:p>
        </p:txBody>
      </p:sp>
      <p:sp>
        <p:nvSpPr>
          <p:cNvPr id="7" name="Text 4"/>
          <p:cNvSpPr txBox="1"/>
          <p:nvPr/>
        </p:nvSpPr>
        <p:spPr>
          <a:xfrm>
            <a:off x="1280160" y="1874520"/>
            <a:ext cx="4754880" cy="365760"/>
          </a:xfrm>
          <a:prstGeom prst="rect">
            <a:avLst/>
          </a:prstGeom>
          <a:noFill/>
          <a:ln/>
        </p:spPr>
        <p:txBody>
          <a:bodyPr wrap="square" lIns="0" tIns="0" rIns="0" bIns="0" rtlCol="0" anchor="ctr"/>
          <a:lstStyle/>
          <a:p>
            <a:pPr marL="0" indent="0">
              <a:buNone/>
            </a:pPr>
            <a:r>
              <a:rPr lang="en-US" sz="1400" dirty="0">
                <a:solidFill>
                  <a:schemeClr val="tx1"/>
                </a:solidFill>
              </a:rPr>
              <a:t>Directiva, Legea 283/2024, formula</a:t>
            </a:r>
            <a:endParaRPr lang="en-US" sz="1400" dirty="0"/>
          </a:p>
        </p:txBody>
      </p:sp>
      <p:sp>
        <p:nvSpPr>
          <p:cNvPr id="8" name="Shape 5"/>
          <p:cNvSpPr/>
          <p:nvPr/>
        </p:nvSpPr>
        <p:spPr>
          <a:xfrm>
            <a:off x="548640" y="2651760"/>
            <a:ext cx="502920" cy="502920"/>
          </a:xfrm>
          <a:prstGeom prst="ellipse">
            <a:avLst/>
          </a:prstGeom>
          <a:solidFill>
            <a:schemeClr val="accent1"/>
          </a:solidFill>
          <a:ln/>
        </p:spPr>
        <p:txBody>
          <a:bodyPr/>
          <a:lstStyle/>
          <a:p>
            <a:endParaRPr lang="en-US"/>
          </a:p>
        </p:txBody>
      </p:sp>
      <p:sp>
        <p:nvSpPr>
          <p:cNvPr id="9" name="Text 6"/>
          <p:cNvSpPr txBox="1"/>
          <p:nvPr/>
        </p:nvSpPr>
        <p:spPr>
          <a:xfrm>
            <a:off x="548640" y="2651760"/>
            <a:ext cx="502920" cy="502920"/>
          </a:xfrm>
          <a:prstGeom prst="rect">
            <a:avLst/>
          </a:prstGeom>
          <a:noFill/>
          <a:ln/>
        </p:spPr>
        <p:txBody>
          <a:bodyPr wrap="square" lIns="0" tIns="0" rIns="0" bIns="0" rtlCol="0" anchor="ctr"/>
          <a:lstStyle/>
          <a:p>
            <a:pPr marL="0" indent="0" algn="ctr">
              <a:buNone/>
            </a:pPr>
            <a:r>
              <a:rPr lang="en-US" sz="1600" b="1" dirty="0">
                <a:solidFill>
                  <a:schemeClr val="bg1"/>
                </a:solidFill>
              </a:rPr>
              <a:t>2</a:t>
            </a:r>
            <a:endParaRPr lang="en-US" sz="1600" dirty="0"/>
          </a:p>
        </p:txBody>
      </p:sp>
      <p:sp>
        <p:nvSpPr>
          <p:cNvPr id="10" name="Text 7"/>
          <p:cNvSpPr txBox="1"/>
          <p:nvPr/>
        </p:nvSpPr>
        <p:spPr>
          <a:xfrm>
            <a:off x="1280160" y="2560320"/>
            <a:ext cx="4754880" cy="411480"/>
          </a:xfrm>
          <a:prstGeom prst="rect">
            <a:avLst/>
          </a:prstGeom>
          <a:noFill/>
          <a:ln/>
        </p:spPr>
        <p:txBody>
          <a:bodyPr wrap="square" lIns="0" tIns="0" rIns="0" bIns="0" rtlCol="0" anchor="ctr"/>
          <a:lstStyle/>
          <a:p>
            <a:pPr marL="0" indent="0">
              <a:buNone/>
            </a:pPr>
            <a:r>
              <a:rPr lang="en-US" sz="1800" b="1" dirty="0">
                <a:solidFill>
                  <a:schemeClr val="tx2"/>
                </a:solidFill>
              </a:rPr>
              <a:t>Ce s-a întâmplat</a:t>
            </a:r>
            <a:endParaRPr lang="en-US" sz="1800" dirty="0"/>
          </a:p>
        </p:txBody>
      </p:sp>
      <p:sp>
        <p:nvSpPr>
          <p:cNvPr id="11" name="Text 8"/>
          <p:cNvSpPr txBox="1"/>
          <p:nvPr/>
        </p:nvSpPr>
        <p:spPr>
          <a:xfrm>
            <a:off x="1280160" y="2971800"/>
            <a:ext cx="4754880" cy="365760"/>
          </a:xfrm>
          <a:prstGeom prst="rect">
            <a:avLst/>
          </a:prstGeom>
          <a:noFill/>
          <a:ln/>
        </p:spPr>
        <p:txBody>
          <a:bodyPr wrap="square" lIns="0" tIns="0" rIns="0" bIns="0" rtlCol="0" anchor="ctr"/>
          <a:lstStyle/>
          <a:p>
            <a:pPr marL="0" indent="0">
              <a:buNone/>
            </a:pPr>
            <a:r>
              <a:rPr lang="en-US" sz="1400" dirty="0">
                <a:solidFill>
                  <a:schemeClr val="tx1"/>
                </a:solidFill>
              </a:rPr>
              <a:t>Înghețarea și pierderea de putere de cumpărare</a:t>
            </a:r>
            <a:endParaRPr lang="en-US" sz="1400" dirty="0"/>
          </a:p>
        </p:txBody>
      </p:sp>
      <p:sp>
        <p:nvSpPr>
          <p:cNvPr id="12" name="Shape 9"/>
          <p:cNvSpPr/>
          <p:nvPr/>
        </p:nvSpPr>
        <p:spPr>
          <a:xfrm>
            <a:off x="548640" y="3749040"/>
            <a:ext cx="502920" cy="502920"/>
          </a:xfrm>
          <a:prstGeom prst="ellipse">
            <a:avLst/>
          </a:prstGeom>
          <a:solidFill>
            <a:schemeClr val="accent1"/>
          </a:solidFill>
          <a:ln/>
        </p:spPr>
        <p:txBody>
          <a:bodyPr/>
          <a:lstStyle/>
          <a:p>
            <a:endParaRPr lang="en-US"/>
          </a:p>
        </p:txBody>
      </p:sp>
      <p:sp>
        <p:nvSpPr>
          <p:cNvPr id="13" name="Text 10"/>
          <p:cNvSpPr txBox="1"/>
          <p:nvPr/>
        </p:nvSpPr>
        <p:spPr>
          <a:xfrm>
            <a:off x="548640" y="3749040"/>
            <a:ext cx="502920" cy="502920"/>
          </a:xfrm>
          <a:prstGeom prst="rect">
            <a:avLst/>
          </a:prstGeom>
          <a:noFill/>
          <a:ln/>
        </p:spPr>
        <p:txBody>
          <a:bodyPr wrap="square" lIns="0" tIns="0" rIns="0" bIns="0" rtlCol="0" anchor="ctr"/>
          <a:lstStyle/>
          <a:p>
            <a:pPr marL="0" indent="0" algn="ctr">
              <a:buNone/>
            </a:pPr>
            <a:r>
              <a:rPr lang="en-US" sz="1600" b="1" dirty="0">
                <a:solidFill>
                  <a:schemeClr val="bg1"/>
                </a:solidFill>
              </a:rPr>
              <a:t>3</a:t>
            </a:r>
            <a:endParaRPr lang="en-US" sz="1600" dirty="0"/>
          </a:p>
        </p:txBody>
      </p:sp>
      <p:sp>
        <p:nvSpPr>
          <p:cNvPr id="14" name="Text 11"/>
          <p:cNvSpPr txBox="1"/>
          <p:nvPr/>
        </p:nvSpPr>
        <p:spPr>
          <a:xfrm>
            <a:off x="1280160" y="3657600"/>
            <a:ext cx="4754880" cy="411480"/>
          </a:xfrm>
          <a:prstGeom prst="rect">
            <a:avLst/>
          </a:prstGeom>
          <a:noFill/>
          <a:ln/>
        </p:spPr>
        <p:txBody>
          <a:bodyPr wrap="square" lIns="0" tIns="0" rIns="0" bIns="0" rtlCol="0" anchor="ctr"/>
          <a:lstStyle/>
          <a:p>
            <a:pPr marL="0" indent="0">
              <a:buNone/>
            </a:pPr>
            <a:r>
              <a:rPr lang="en-US" sz="1800" b="1" dirty="0">
                <a:solidFill>
                  <a:schemeClr val="tx2"/>
                </a:solidFill>
              </a:rPr>
              <a:t>Cât în 2027</a:t>
            </a:r>
            <a:endParaRPr lang="en-US" sz="1800" dirty="0"/>
          </a:p>
        </p:txBody>
      </p:sp>
      <p:sp>
        <p:nvSpPr>
          <p:cNvPr id="15" name="Text 12"/>
          <p:cNvSpPr txBox="1"/>
          <p:nvPr/>
        </p:nvSpPr>
        <p:spPr>
          <a:xfrm>
            <a:off x="1280160" y="4069080"/>
            <a:ext cx="4754880" cy="365760"/>
          </a:xfrm>
          <a:prstGeom prst="rect">
            <a:avLst/>
          </a:prstGeom>
          <a:noFill/>
          <a:ln/>
        </p:spPr>
        <p:txBody>
          <a:bodyPr wrap="square" lIns="0" tIns="0" rIns="0" bIns="0" rtlCol="0" anchor="ctr"/>
          <a:lstStyle/>
          <a:p>
            <a:pPr marL="0" indent="0">
              <a:buNone/>
            </a:pPr>
            <a:r>
              <a:rPr lang="en-US" sz="1400" dirty="0">
                <a:solidFill>
                  <a:schemeClr val="tx1"/>
                </a:solidFill>
              </a:rPr>
              <a:t>Trei variante de calcul</a:t>
            </a:r>
            <a:endParaRPr lang="en-US" sz="1400" dirty="0"/>
          </a:p>
        </p:txBody>
      </p:sp>
      <p:sp>
        <p:nvSpPr>
          <p:cNvPr id="16" name="Shape 13"/>
          <p:cNvSpPr/>
          <p:nvPr/>
        </p:nvSpPr>
        <p:spPr>
          <a:xfrm>
            <a:off x="548640" y="4846320"/>
            <a:ext cx="502920" cy="502920"/>
          </a:xfrm>
          <a:prstGeom prst="ellipse">
            <a:avLst/>
          </a:prstGeom>
          <a:solidFill>
            <a:schemeClr val="accent1"/>
          </a:solidFill>
          <a:ln/>
        </p:spPr>
        <p:txBody>
          <a:bodyPr/>
          <a:lstStyle/>
          <a:p>
            <a:endParaRPr lang="en-US"/>
          </a:p>
        </p:txBody>
      </p:sp>
      <p:sp>
        <p:nvSpPr>
          <p:cNvPr id="17" name="Text 14"/>
          <p:cNvSpPr txBox="1"/>
          <p:nvPr/>
        </p:nvSpPr>
        <p:spPr>
          <a:xfrm>
            <a:off x="548640" y="4846320"/>
            <a:ext cx="502920" cy="502920"/>
          </a:xfrm>
          <a:prstGeom prst="rect">
            <a:avLst/>
          </a:prstGeom>
          <a:noFill/>
          <a:ln/>
        </p:spPr>
        <p:txBody>
          <a:bodyPr wrap="square" lIns="0" tIns="0" rIns="0" bIns="0" rtlCol="0" anchor="ctr"/>
          <a:lstStyle/>
          <a:p>
            <a:pPr marL="0" indent="0" algn="ctr">
              <a:buNone/>
            </a:pPr>
            <a:r>
              <a:rPr lang="en-US" sz="1600" b="1" dirty="0">
                <a:solidFill>
                  <a:schemeClr val="bg1"/>
                </a:solidFill>
              </a:rPr>
              <a:t>4</a:t>
            </a:r>
            <a:endParaRPr lang="en-US" sz="1600" dirty="0"/>
          </a:p>
        </p:txBody>
      </p:sp>
      <p:sp>
        <p:nvSpPr>
          <p:cNvPr id="18" name="Text 15"/>
          <p:cNvSpPr txBox="1"/>
          <p:nvPr/>
        </p:nvSpPr>
        <p:spPr>
          <a:xfrm>
            <a:off x="1280160" y="4754880"/>
            <a:ext cx="4754880" cy="411480"/>
          </a:xfrm>
          <a:prstGeom prst="rect">
            <a:avLst/>
          </a:prstGeom>
          <a:noFill/>
          <a:ln/>
        </p:spPr>
        <p:txBody>
          <a:bodyPr wrap="square" lIns="0" tIns="0" rIns="0" bIns="0" rtlCol="0" anchor="ctr"/>
          <a:lstStyle/>
          <a:p>
            <a:pPr marL="0" indent="0">
              <a:buNone/>
            </a:pPr>
            <a:r>
              <a:rPr lang="en-US" sz="1800" b="1" dirty="0">
                <a:solidFill>
                  <a:schemeClr val="tx2"/>
                </a:solidFill>
              </a:rPr>
              <a:t>Este adecvat?</a:t>
            </a:r>
            <a:endParaRPr lang="en-US" sz="1800" dirty="0"/>
          </a:p>
        </p:txBody>
      </p:sp>
      <p:sp>
        <p:nvSpPr>
          <p:cNvPr id="19" name="Text 16"/>
          <p:cNvSpPr txBox="1"/>
          <p:nvPr/>
        </p:nvSpPr>
        <p:spPr>
          <a:xfrm>
            <a:off x="1280160" y="5166360"/>
            <a:ext cx="4754880" cy="365760"/>
          </a:xfrm>
          <a:prstGeom prst="rect">
            <a:avLst/>
          </a:prstGeom>
          <a:noFill/>
          <a:ln/>
        </p:spPr>
        <p:txBody>
          <a:bodyPr wrap="square" lIns="0" tIns="0" rIns="0" bIns="0" rtlCol="0" anchor="ctr"/>
          <a:lstStyle/>
          <a:p>
            <a:pPr marL="0" indent="0">
              <a:buNone/>
            </a:pPr>
            <a:r>
              <a:rPr lang="en-US" sz="1400" dirty="0">
                <a:solidFill>
                  <a:schemeClr val="tx1"/>
                </a:solidFill>
              </a:rPr>
              <a:t>Europa, Bulgaria, traiul decent</a:t>
            </a:r>
            <a:endParaRPr lang="en-US" sz="1400" dirty="0"/>
          </a:p>
        </p:txBody>
      </p:sp>
      <p:sp>
        <p:nvSpPr>
          <p:cNvPr id="20" name="Shape 17"/>
          <p:cNvSpPr/>
          <p:nvPr/>
        </p:nvSpPr>
        <p:spPr>
          <a:xfrm>
            <a:off x="6217920" y="1554480"/>
            <a:ext cx="502920" cy="502920"/>
          </a:xfrm>
          <a:prstGeom prst="ellipse">
            <a:avLst/>
          </a:prstGeom>
          <a:solidFill>
            <a:schemeClr val="accent1"/>
          </a:solidFill>
          <a:ln/>
        </p:spPr>
        <p:txBody>
          <a:bodyPr/>
          <a:lstStyle/>
          <a:p>
            <a:endParaRPr lang="en-US"/>
          </a:p>
        </p:txBody>
      </p:sp>
      <p:sp>
        <p:nvSpPr>
          <p:cNvPr id="21" name="Text 18"/>
          <p:cNvSpPr txBox="1"/>
          <p:nvPr/>
        </p:nvSpPr>
        <p:spPr>
          <a:xfrm>
            <a:off x="6217920" y="1554480"/>
            <a:ext cx="502920" cy="502920"/>
          </a:xfrm>
          <a:prstGeom prst="rect">
            <a:avLst/>
          </a:prstGeom>
          <a:noFill/>
          <a:ln/>
        </p:spPr>
        <p:txBody>
          <a:bodyPr wrap="square" lIns="0" tIns="0" rIns="0" bIns="0" rtlCol="0" anchor="ctr"/>
          <a:lstStyle/>
          <a:p>
            <a:pPr marL="0" indent="0" algn="ctr">
              <a:buNone/>
            </a:pPr>
            <a:r>
              <a:rPr lang="en-US" sz="1600" b="1" dirty="0">
                <a:solidFill>
                  <a:schemeClr val="bg1"/>
                </a:solidFill>
              </a:rPr>
              <a:t>5</a:t>
            </a:r>
            <a:endParaRPr lang="en-US" sz="1600" dirty="0"/>
          </a:p>
        </p:txBody>
      </p:sp>
      <p:sp>
        <p:nvSpPr>
          <p:cNvPr id="22" name="Text 19"/>
          <p:cNvSpPr txBox="1"/>
          <p:nvPr/>
        </p:nvSpPr>
        <p:spPr>
          <a:xfrm>
            <a:off x="6949440" y="1463040"/>
            <a:ext cx="4754880" cy="411480"/>
          </a:xfrm>
          <a:prstGeom prst="rect">
            <a:avLst/>
          </a:prstGeom>
          <a:noFill/>
          <a:ln/>
        </p:spPr>
        <p:txBody>
          <a:bodyPr wrap="square" lIns="0" tIns="0" rIns="0" bIns="0" rtlCol="0" anchor="ctr"/>
          <a:lstStyle/>
          <a:p>
            <a:pPr marL="0" indent="0">
              <a:buNone/>
            </a:pPr>
            <a:r>
              <a:rPr lang="en-US" sz="1800" b="1" dirty="0">
                <a:solidFill>
                  <a:schemeClr val="tx2"/>
                </a:solidFill>
              </a:rPr>
              <a:t>Cine e blocat la minim</a:t>
            </a:r>
            <a:endParaRPr lang="en-US" sz="1800" dirty="0"/>
          </a:p>
        </p:txBody>
      </p:sp>
      <p:sp>
        <p:nvSpPr>
          <p:cNvPr id="23" name="Text 20"/>
          <p:cNvSpPr txBox="1"/>
          <p:nvPr/>
        </p:nvSpPr>
        <p:spPr>
          <a:xfrm>
            <a:off x="6949440" y="1874520"/>
            <a:ext cx="4754880" cy="365760"/>
          </a:xfrm>
          <a:prstGeom prst="rect">
            <a:avLst/>
          </a:prstGeom>
          <a:noFill/>
          <a:ln/>
        </p:spPr>
        <p:txBody>
          <a:bodyPr wrap="square" lIns="0" tIns="0" rIns="0" bIns="0" rtlCol="0" anchor="ctr"/>
          <a:lstStyle/>
          <a:p>
            <a:pPr marL="0" indent="0">
              <a:buNone/>
            </a:pPr>
            <a:r>
              <a:rPr lang="en-US" sz="1400" dirty="0">
                <a:solidFill>
                  <a:schemeClr val="tx1"/>
                </a:solidFill>
              </a:rPr>
              <a:t>Distribuția salariilor și „zidul fiscal”</a:t>
            </a:r>
            <a:endParaRPr lang="en-US" sz="1400" dirty="0"/>
          </a:p>
        </p:txBody>
      </p:sp>
      <p:sp>
        <p:nvSpPr>
          <p:cNvPr id="24" name="Shape 21"/>
          <p:cNvSpPr/>
          <p:nvPr/>
        </p:nvSpPr>
        <p:spPr>
          <a:xfrm>
            <a:off x="6217920" y="2651760"/>
            <a:ext cx="502920" cy="502920"/>
          </a:xfrm>
          <a:prstGeom prst="ellipse">
            <a:avLst/>
          </a:prstGeom>
          <a:solidFill>
            <a:schemeClr val="accent1"/>
          </a:solidFill>
          <a:ln/>
        </p:spPr>
        <p:txBody>
          <a:bodyPr/>
          <a:lstStyle/>
          <a:p>
            <a:endParaRPr lang="en-US"/>
          </a:p>
        </p:txBody>
      </p:sp>
      <p:sp>
        <p:nvSpPr>
          <p:cNvPr id="25" name="Text 22"/>
          <p:cNvSpPr txBox="1"/>
          <p:nvPr/>
        </p:nvSpPr>
        <p:spPr>
          <a:xfrm>
            <a:off x="6217920" y="2651760"/>
            <a:ext cx="502920" cy="502920"/>
          </a:xfrm>
          <a:prstGeom prst="rect">
            <a:avLst/>
          </a:prstGeom>
          <a:noFill/>
          <a:ln/>
        </p:spPr>
        <p:txBody>
          <a:bodyPr wrap="square" lIns="0" tIns="0" rIns="0" bIns="0" rtlCol="0" anchor="ctr"/>
          <a:lstStyle/>
          <a:p>
            <a:pPr marL="0" indent="0" algn="ctr">
              <a:buNone/>
            </a:pPr>
            <a:r>
              <a:rPr lang="en-US" sz="1600" b="1" dirty="0">
                <a:solidFill>
                  <a:schemeClr val="bg1"/>
                </a:solidFill>
              </a:rPr>
              <a:t>6</a:t>
            </a:r>
            <a:endParaRPr lang="en-US" sz="1600" dirty="0"/>
          </a:p>
        </p:txBody>
      </p:sp>
      <p:sp>
        <p:nvSpPr>
          <p:cNvPr id="26" name="Text 23"/>
          <p:cNvSpPr txBox="1"/>
          <p:nvPr/>
        </p:nvSpPr>
        <p:spPr>
          <a:xfrm>
            <a:off x="6949440" y="2560320"/>
            <a:ext cx="4754880" cy="411480"/>
          </a:xfrm>
          <a:prstGeom prst="rect">
            <a:avLst/>
          </a:prstGeom>
          <a:noFill/>
          <a:ln/>
        </p:spPr>
        <p:txBody>
          <a:bodyPr wrap="square" lIns="0" tIns="0" rIns="0" bIns="0" rtlCol="0" anchor="ctr"/>
          <a:lstStyle/>
          <a:p>
            <a:pPr marL="0" indent="0">
              <a:buNone/>
            </a:pPr>
            <a:r>
              <a:rPr lang="en-US" sz="1800" b="1" dirty="0">
                <a:solidFill>
                  <a:schemeClr val="tx2"/>
                </a:solidFill>
              </a:rPr>
              <a:t>Efecte și negociere</a:t>
            </a:r>
            <a:endParaRPr lang="en-US" sz="1800" dirty="0"/>
          </a:p>
        </p:txBody>
      </p:sp>
      <p:sp>
        <p:nvSpPr>
          <p:cNvPr id="27" name="Text 24"/>
          <p:cNvSpPr txBox="1"/>
          <p:nvPr/>
        </p:nvSpPr>
        <p:spPr>
          <a:xfrm>
            <a:off x="6949440" y="2971800"/>
            <a:ext cx="4754880" cy="365760"/>
          </a:xfrm>
          <a:prstGeom prst="rect">
            <a:avLst/>
          </a:prstGeom>
          <a:noFill/>
          <a:ln/>
        </p:spPr>
        <p:txBody>
          <a:bodyPr wrap="square" lIns="0" tIns="0" rIns="0" bIns="0" rtlCol="0" anchor="ctr"/>
          <a:lstStyle/>
          <a:p>
            <a:pPr marL="0" indent="0">
              <a:buNone/>
            </a:pPr>
            <a:r>
              <a:rPr lang="en-US" sz="1400" dirty="0">
                <a:solidFill>
                  <a:schemeClr val="tx1"/>
                </a:solidFill>
              </a:rPr>
              <a:t>Ocupare, prețuri, buget, contracte colective</a:t>
            </a:r>
            <a:endParaRPr lang="en-US" sz="1400" dirty="0"/>
          </a:p>
        </p:txBody>
      </p:sp>
      <p:sp>
        <p:nvSpPr>
          <p:cNvPr id="28" name="Shape 25"/>
          <p:cNvSpPr/>
          <p:nvPr/>
        </p:nvSpPr>
        <p:spPr>
          <a:xfrm>
            <a:off x="6217920" y="3749040"/>
            <a:ext cx="502920" cy="502920"/>
          </a:xfrm>
          <a:prstGeom prst="ellipse">
            <a:avLst/>
          </a:prstGeom>
          <a:solidFill>
            <a:schemeClr val="tx2"/>
          </a:solidFill>
          <a:ln/>
        </p:spPr>
        <p:txBody>
          <a:bodyPr/>
          <a:lstStyle/>
          <a:p>
            <a:endParaRPr lang="en-US"/>
          </a:p>
        </p:txBody>
      </p:sp>
      <p:sp>
        <p:nvSpPr>
          <p:cNvPr id="29" name="Text 26"/>
          <p:cNvSpPr txBox="1"/>
          <p:nvPr/>
        </p:nvSpPr>
        <p:spPr>
          <a:xfrm>
            <a:off x="6217920" y="3749040"/>
            <a:ext cx="502920" cy="502920"/>
          </a:xfrm>
          <a:prstGeom prst="rect">
            <a:avLst/>
          </a:prstGeom>
          <a:noFill/>
          <a:ln/>
        </p:spPr>
        <p:txBody>
          <a:bodyPr wrap="square" lIns="0" tIns="0" rIns="0" bIns="0" rtlCol="0" anchor="ctr"/>
          <a:lstStyle/>
          <a:p>
            <a:pPr marL="0" indent="0" algn="ctr">
              <a:buNone/>
            </a:pPr>
            <a:r>
              <a:rPr lang="en-US" sz="1600" b="1" dirty="0">
                <a:solidFill>
                  <a:schemeClr val="bg1"/>
                </a:solidFill>
              </a:rPr>
              <a:t>7</a:t>
            </a:r>
            <a:endParaRPr lang="en-US" sz="1600" dirty="0"/>
          </a:p>
        </p:txBody>
      </p:sp>
      <p:sp>
        <p:nvSpPr>
          <p:cNvPr id="30" name="Text 27"/>
          <p:cNvSpPr txBox="1"/>
          <p:nvPr/>
        </p:nvSpPr>
        <p:spPr>
          <a:xfrm>
            <a:off x="6949440" y="3657600"/>
            <a:ext cx="4754880" cy="411480"/>
          </a:xfrm>
          <a:prstGeom prst="rect">
            <a:avLst/>
          </a:prstGeom>
          <a:noFill/>
          <a:ln/>
        </p:spPr>
        <p:txBody>
          <a:bodyPr wrap="square" lIns="0" tIns="0" rIns="0" bIns="0" rtlCol="0" anchor="ctr"/>
          <a:lstStyle/>
          <a:p>
            <a:pPr marL="0" indent="0">
              <a:buNone/>
            </a:pPr>
            <a:r>
              <a:rPr lang="en-US" sz="1800" b="1" dirty="0">
                <a:solidFill>
                  <a:schemeClr val="tx2"/>
                </a:solidFill>
              </a:rPr>
              <a:t>Propuneri</a:t>
            </a:r>
            <a:endParaRPr lang="en-US" sz="1800" dirty="0"/>
          </a:p>
        </p:txBody>
      </p:sp>
      <p:sp>
        <p:nvSpPr>
          <p:cNvPr id="31" name="Text 28"/>
          <p:cNvSpPr txBox="1"/>
          <p:nvPr/>
        </p:nvSpPr>
        <p:spPr>
          <a:xfrm>
            <a:off x="6949440" y="4069080"/>
            <a:ext cx="4754880" cy="365760"/>
          </a:xfrm>
          <a:prstGeom prst="rect">
            <a:avLst/>
          </a:prstGeom>
          <a:noFill/>
          <a:ln/>
        </p:spPr>
        <p:txBody>
          <a:bodyPr wrap="square" lIns="0" tIns="0" rIns="0" bIns="0" rtlCol="0" anchor="ctr"/>
          <a:lstStyle/>
          <a:p>
            <a:pPr marL="0" indent="0">
              <a:buNone/>
            </a:pPr>
            <a:r>
              <a:rPr lang="en-US" sz="1400" dirty="0">
                <a:solidFill>
                  <a:schemeClr val="tx1"/>
                </a:solidFill>
              </a:rPr>
              <a:t>Șapte măsuri concrete</a:t>
            </a:r>
            <a:endParaRPr lang="en-US" sz="1400" dirty="0"/>
          </a:p>
        </p:txBody>
      </p:sp>
      <p:sp>
        <p:nvSpPr>
          <p:cNvPr id="3"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cerc"/>
          <p:cNvSpPr/>
          <p:nvPr/>
        </p:nvSpPr>
        <p:spPr>
          <a:xfrm>
            <a:off x="731520" y="2560320"/>
            <a:ext cx="1051560" cy="1051560"/>
          </a:xfrm>
          <a:prstGeom prst="ellipse">
            <a:avLst/>
          </a:prstGeom>
          <a:solidFill>
            <a:schemeClr val="accent1"/>
          </a:solidFill>
          <a:ln/>
        </p:spPr>
        <p:txBody>
          <a:bodyPr/>
          <a:lstStyle/>
          <a:p>
            <a:endParaRPr lang="en-US"/>
          </a:p>
        </p:txBody>
      </p:sp>
      <p:sp>
        <p:nvSpPr>
          <p:cNvPr id="3" name="Text 1"/>
          <p:cNvSpPr txBox="1"/>
          <p:nvPr/>
        </p:nvSpPr>
        <p:spPr>
          <a:xfrm>
            <a:off x="731520" y="2560320"/>
            <a:ext cx="1051560" cy="1051560"/>
          </a:xfrm>
          <a:prstGeom prst="rect">
            <a:avLst/>
          </a:prstGeom>
          <a:noFill/>
          <a:ln/>
        </p:spPr>
        <p:txBody>
          <a:bodyPr wrap="square" lIns="0" tIns="0" rIns="0" bIns="0" rtlCol="0" anchor="ctr"/>
          <a:lstStyle/>
          <a:p>
            <a:pPr marL="0" indent="0" algn="ctr">
              <a:buNone/>
            </a:pPr>
            <a:r>
              <a:rPr lang="en-US" sz="4000" b="1" dirty="0">
                <a:solidFill>
                  <a:schemeClr val="bg1"/>
                </a:solidFill>
                <a:latin typeface="Cambria" pitchFamily="34" charset="0"/>
                <a:ea typeface="Cambria" pitchFamily="34" charset="-122"/>
                <a:cs typeface="Cambria" pitchFamily="34" charset="-120"/>
              </a:rPr>
              <a:t>1</a:t>
            </a:r>
            <a:endParaRPr lang="en-US" sz="4000" dirty="0"/>
          </a:p>
        </p:txBody>
      </p:sp>
      <p:sp>
        <p:nvSpPr>
          <p:cNvPr id="4" name="Text 0"/>
          <p:cNvSpPr>
            <a:spLocks noGrp="1"/>
          </p:cNvSpPr>
          <p:nvPr>
            <p:ph type="title" idx="100" hasCustomPrompt="1"/>
          </p:nvPr>
        </p:nvSpPr>
        <p:spPr>
          <a:xfrm>
            <a:off x="2103120" y="1463040"/>
            <a:ext cx="9326880" cy="2103120"/>
          </a:xfrm>
          <a:prstGeom prst="rect">
            <a:avLst/>
          </a:prstGeom>
          <a:noFill/>
          <a:ln/>
        </p:spPr>
        <p:txBody>
          <a:bodyPr wrap="square" rtlCol="0" anchor="b"/>
          <a:lstStyle/>
          <a:p>
            <a:pPr marL="0" indent="0" algn="l">
              <a:buNone/>
            </a:pPr>
            <a:r>
              <a:rPr lang="en-US" sz="4000" b="1" dirty="0">
                <a:solidFill>
                  <a:schemeClr val="bg1"/>
                </a:solidFill>
                <a:latin typeface="Cambria" pitchFamily="34" charset="0"/>
                <a:ea typeface="Cambria" pitchFamily="34" charset="-122"/>
                <a:cs typeface="Cambria" pitchFamily="34" charset="-120"/>
              </a:rPr>
              <a:t>Ce cere legea</a:t>
            </a:r>
            <a:endParaRPr lang="en-US" sz="4000" dirty="0"/>
          </a:p>
        </p:txBody>
      </p:sp>
      <p:sp>
        <p:nvSpPr>
          <p:cNvPr id="5" name="Text 0"/>
          <p:cNvSpPr>
            <a:spLocks noGrp="1"/>
          </p:cNvSpPr>
          <p:nvPr>
            <p:ph type="body" idx="101" hasCustomPrompt="1"/>
          </p:nvPr>
        </p:nvSpPr>
        <p:spPr>
          <a:xfrm>
            <a:off x="2103120" y="3657600"/>
            <a:ext cx="9326880" cy="822960"/>
          </a:xfrm>
          <a:prstGeom prst="rect">
            <a:avLst/>
          </a:prstGeom>
          <a:noFill/>
          <a:ln/>
        </p:spPr>
        <p:txBody>
          <a:bodyPr wrap="square" rtlCol="0" anchor="t"/>
          <a:lstStyle/>
          <a:p>
            <a:pPr marL="0" indent="0" algn="l">
              <a:buNone/>
            </a:pPr>
            <a:r>
              <a:rPr lang="en-US" sz="1800" dirty="0">
                <a:solidFill>
                  <a:schemeClr val="bg2"/>
                </a:solidFill>
              </a:rPr>
              <a:t>Directiva (UE) 2022/2041, Legea nr. 283/2024 și HG nr. 35/2025</a:t>
            </a:r>
            <a:endParaRPr lang="en-US" sz="1800" dirty="0"/>
          </a:p>
        </p:txBody>
      </p:sp>
      <p:sp>
        <p:nvSpPr>
          <p:cNvPr id="25"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bg2"/>
                </a:solidFil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200" b="1" dirty="0">
                <a:solidFill>
                  <a:schemeClr val="tx2"/>
                </a:solidFill>
                <a:latin typeface="Cambria" pitchFamily="34" charset="0"/>
                <a:ea typeface="Cambria" pitchFamily="34" charset="-122"/>
                <a:cs typeface="Cambria" pitchFamily="34" charset="-120"/>
              </a:rPr>
              <a:t>Regulile: un salariu minim previzibil și adecvat</a:t>
            </a:r>
            <a:endParaRPr lang="en-US" sz="3200" dirty="0"/>
          </a:p>
        </p:txBody>
      </p:sp>
      <p:sp>
        <p:nvSpPr>
          <p:cNvPr id="4" name="card"/>
          <p:cNvSpPr/>
          <p:nvPr/>
        </p:nvSpPr>
        <p:spPr>
          <a:xfrm>
            <a:off x="548640" y="1463040"/>
            <a:ext cx="3520440" cy="3566160"/>
          </a:xfrm>
          <a:prstGeom prst="roundRect">
            <a:avLst>
              <a:gd name="adj" fmla="val 2078"/>
            </a:avLst>
          </a:prstGeom>
          <a:solidFill>
            <a:schemeClr val="bg2"/>
          </a:solidFill>
          <a:ln/>
        </p:spPr>
        <p:txBody>
          <a:bodyPr/>
          <a:lstStyle/>
          <a:p>
            <a:endParaRPr lang="en-US"/>
          </a:p>
        </p:txBody>
      </p:sp>
      <p:sp>
        <p:nvSpPr>
          <p:cNvPr id="5" name="Text 2"/>
          <p:cNvSpPr txBox="1"/>
          <p:nvPr/>
        </p:nvSpPr>
        <p:spPr>
          <a:xfrm>
            <a:off x="777240" y="1645920"/>
            <a:ext cx="3063240" cy="457200"/>
          </a:xfrm>
          <a:prstGeom prst="rect">
            <a:avLst/>
          </a:prstGeom>
          <a:noFill/>
          <a:ln/>
        </p:spPr>
        <p:txBody>
          <a:bodyPr wrap="square" lIns="0" tIns="0" rIns="0" bIns="0" rtlCol="0" anchor="t"/>
          <a:lstStyle/>
          <a:p>
            <a:pPr marL="0" indent="0">
              <a:buNone/>
            </a:pPr>
            <a:r>
              <a:rPr lang="en-US" sz="1700" b="1" dirty="0">
                <a:solidFill>
                  <a:schemeClr val="tx2"/>
                </a:solidFill>
              </a:rPr>
              <a:t>Directiva europeană</a:t>
            </a:r>
            <a:endParaRPr lang="en-US" sz="1700" dirty="0"/>
          </a:p>
        </p:txBody>
      </p:sp>
      <p:sp>
        <p:nvSpPr>
          <p:cNvPr id="6" name="Text 3"/>
          <p:cNvSpPr txBox="1"/>
          <p:nvPr/>
        </p:nvSpPr>
        <p:spPr>
          <a:xfrm>
            <a:off x="777240" y="2148840"/>
            <a:ext cx="3063240" cy="2697480"/>
          </a:xfrm>
          <a:prstGeom prst="rect">
            <a:avLst/>
          </a:prstGeom>
          <a:noFill/>
          <a:ln/>
        </p:spPr>
        <p:txBody>
          <a:bodyPr wrap="square" lIns="0" tIns="0" rIns="0" bIns="0" rtlCol="0" anchor="t"/>
          <a:lstStyle/>
          <a:p>
            <a:pPr marL="0" indent="0">
              <a:spcAft>
                <a:spcPts val="400"/>
              </a:spcAft>
              <a:buNone/>
            </a:pPr>
            <a:r>
              <a:rPr lang="en-US" sz="1400" dirty="0">
                <a:solidFill>
                  <a:schemeClr val="tx1"/>
                </a:solidFill>
              </a:rPr>
              <a:t>Nu fixează un salariu minim european.</a:t>
            </a:r>
            <a:endParaRPr lang="en-US" sz="1400" dirty="0"/>
          </a:p>
          <a:p>
            <a:pPr marL="0" indent="0">
              <a:spcAft>
                <a:spcPts val="400"/>
              </a:spcAft>
              <a:buNone/>
            </a:pPr>
            <a:endParaRPr lang="en-US" sz="1400" dirty="0"/>
          </a:p>
          <a:p>
            <a:pPr marL="0" indent="0">
              <a:spcAft>
                <a:spcPts val="400"/>
              </a:spcAft>
              <a:buNone/>
            </a:pPr>
            <a:r>
              <a:rPr lang="en-US" sz="1400" dirty="0">
                <a:solidFill>
                  <a:schemeClr val="tx1"/>
                </a:solidFill>
              </a:rPr>
              <a:t>Cere un mecanism clar și stabil, evaluarea adecvării față de un reper și un plan pentru negocierea colectivă acolo unde acoperirea e sub 80%.</a:t>
            </a:r>
            <a:endParaRPr lang="en-US" sz="1400" dirty="0"/>
          </a:p>
        </p:txBody>
      </p:sp>
      <p:sp>
        <p:nvSpPr>
          <p:cNvPr id="7" name="card"/>
          <p:cNvSpPr/>
          <p:nvPr/>
        </p:nvSpPr>
        <p:spPr>
          <a:xfrm>
            <a:off x="4315968" y="1463040"/>
            <a:ext cx="3520440" cy="3566160"/>
          </a:xfrm>
          <a:prstGeom prst="roundRect">
            <a:avLst>
              <a:gd name="adj" fmla="val 2078"/>
            </a:avLst>
          </a:prstGeom>
          <a:solidFill>
            <a:schemeClr val="bg2"/>
          </a:solidFill>
          <a:ln/>
        </p:spPr>
        <p:txBody>
          <a:bodyPr/>
          <a:lstStyle/>
          <a:p>
            <a:endParaRPr lang="en-US"/>
          </a:p>
        </p:txBody>
      </p:sp>
      <p:sp>
        <p:nvSpPr>
          <p:cNvPr id="8" name="Text 5"/>
          <p:cNvSpPr txBox="1"/>
          <p:nvPr/>
        </p:nvSpPr>
        <p:spPr>
          <a:xfrm>
            <a:off x="4544568" y="1645920"/>
            <a:ext cx="3063240" cy="457200"/>
          </a:xfrm>
          <a:prstGeom prst="rect">
            <a:avLst/>
          </a:prstGeom>
          <a:noFill/>
          <a:ln/>
        </p:spPr>
        <p:txBody>
          <a:bodyPr wrap="square" lIns="0" tIns="0" rIns="0" bIns="0" rtlCol="0" anchor="t"/>
          <a:lstStyle/>
          <a:p>
            <a:pPr marL="0" indent="0">
              <a:buNone/>
            </a:pPr>
            <a:r>
              <a:rPr lang="en-US" sz="1700" b="1" dirty="0">
                <a:solidFill>
                  <a:schemeClr val="tx2"/>
                </a:solidFill>
              </a:rPr>
              <a:t>Legea nr. 283/2024</a:t>
            </a:r>
            <a:endParaRPr lang="en-US" sz="1700" dirty="0"/>
          </a:p>
        </p:txBody>
      </p:sp>
      <p:sp>
        <p:nvSpPr>
          <p:cNvPr id="9" name="Text 6"/>
          <p:cNvSpPr txBox="1"/>
          <p:nvPr/>
        </p:nvSpPr>
        <p:spPr>
          <a:xfrm>
            <a:off x="4544568" y="2148840"/>
            <a:ext cx="3063240" cy="2697480"/>
          </a:xfrm>
          <a:prstGeom prst="rect">
            <a:avLst/>
          </a:prstGeom>
          <a:noFill/>
          <a:ln/>
        </p:spPr>
        <p:txBody>
          <a:bodyPr wrap="square" lIns="0" tIns="0" rIns="0" bIns="0" rtlCol="0" anchor="t"/>
          <a:lstStyle/>
          <a:p>
            <a:pPr marL="0" indent="0">
              <a:spcAft>
                <a:spcPts val="400"/>
              </a:spcAft>
              <a:buNone/>
            </a:pPr>
            <a:r>
              <a:rPr lang="en-US" sz="1400" dirty="0">
                <a:solidFill>
                  <a:schemeClr val="tx1"/>
                </a:solidFill>
              </a:rPr>
              <a:t>Actualizare anuală, după consultarea sindicatelor și patronatelor.</a:t>
            </a:r>
            <a:endParaRPr lang="en-US" sz="1400" dirty="0"/>
          </a:p>
          <a:p>
            <a:pPr marL="0" indent="0">
              <a:spcAft>
                <a:spcPts val="400"/>
              </a:spcAft>
              <a:buNone/>
            </a:pPr>
            <a:endParaRPr lang="en-US" sz="1400" dirty="0"/>
          </a:p>
          <a:p>
            <a:pPr marL="0" indent="0">
              <a:spcAft>
                <a:spcPts val="400"/>
              </a:spcAft>
              <a:buNone/>
            </a:pPr>
            <a:r>
              <a:rPr lang="en-US" sz="1400" dirty="0">
                <a:solidFill>
                  <a:schemeClr val="tx1"/>
                </a:solidFill>
              </a:rPr>
              <a:t>Reper de adecvare: 47–52% din câștigul salarial mediu brut.</a:t>
            </a:r>
            <a:endParaRPr lang="en-US" sz="1400" dirty="0"/>
          </a:p>
          <a:p>
            <a:pPr marL="0" indent="0">
              <a:spcAft>
                <a:spcPts val="400"/>
              </a:spcAft>
              <a:buNone/>
            </a:pPr>
            <a:endParaRPr lang="en-US" sz="1400" dirty="0"/>
          </a:p>
          <a:p>
            <a:pPr marL="0" indent="0">
              <a:spcAft>
                <a:spcPts val="400"/>
              </a:spcAft>
              <a:buNone/>
            </a:pPr>
            <a:r>
              <a:rPr lang="en-US" sz="1400" dirty="0">
                <a:solidFill>
                  <a:schemeClr val="tx1"/>
                </a:solidFill>
              </a:rPr>
              <a:t>Amenzi mai mari pentru neplata minimului.</a:t>
            </a:r>
            <a:endParaRPr lang="en-US" sz="1400" dirty="0"/>
          </a:p>
        </p:txBody>
      </p:sp>
      <p:sp>
        <p:nvSpPr>
          <p:cNvPr id="10" name="card"/>
          <p:cNvSpPr/>
          <p:nvPr/>
        </p:nvSpPr>
        <p:spPr>
          <a:xfrm>
            <a:off x="8092440" y="1463040"/>
            <a:ext cx="3520440" cy="3566160"/>
          </a:xfrm>
          <a:prstGeom prst="roundRect">
            <a:avLst>
              <a:gd name="adj" fmla="val 2078"/>
            </a:avLst>
          </a:prstGeom>
          <a:solidFill>
            <a:schemeClr val="bg2"/>
          </a:solidFill>
          <a:ln/>
        </p:spPr>
        <p:txBody>
          <a:bodyPr/>
          <a:lstStyle/>
          <a:p>
            <a:endParaRPr lang="en-US"/>
          </a:p>
        </p:txBody>
      </p:sp>
      <p:sp>
        <p:nvSpPr>
          <p:cNvPr id="11" name="Text 8"/>
          <p:cNvSpPr txBox="1"/>
          <p:nvPr/>
        </p:nvSpPr>
        <p:spPr>
          <a:xfrm>
            <a:off x="8321040" y="1645920"/>
            <a:ext cx="3063240" cy="457200"/>
          </a:xfrm>
          <a:prstGeom prst="rect">
            <a:avLst/>
          </a:prstGeom>
          <a:noFill/>
          <a:ln/>
        </p:spPr>
        <p:txBody>
          <a:bodyPr wrap="square" lIns="0" tIns="0" rIns="0" bIns="0" rtlCol="0" anchor="t"/>
          <a:lstStyle/>
          <a:p>
            <a:pPr marL="0" indent="0">
              <a:buNone/>
            </a:pPr>
            <a:r>
              <a:rPr lang="en-US" sz="1700" b="1" dirty="0">
                <a:solidFill>
                  <a:schemeClr val="tx2"/>
                </a:solidFill>
              </a:rPr>
              <a:t>Formula (HG nr. 35/2025)</a:t>
            </a:r>
            <a:endParaRPr lang="en-US" sz="1700" dirty="0"/>
          </a:p>
        </p:txBody>
      </p:sp>
      <p:sp>
        <p:nvSpPr>
          <p:cNvPr id="12" name="Text 9"/>
          <p:cNvSpPr txBox="1"/>
          <p:nvPr/>
        </p:nvSpPr>
        <p:spPr>
          <a:xfrm>
            <a:off x="8321040" y="2148840"/>
            <a:ext cx="3063240" cy="2697480"/>
          </a:xfrm>
          <a:prstGeom prst="rect">
            <a:avLst/>
          </a:prstGeom>
          <a:noFill/>
          <a:ln/>
        </p:spPr>
        <p:txBody>
          <a:bodyPr wrap="square" lIns="0" tIns="0" rIns="0" bIns="0" rtlCol="0" anchor="t"/>
          <a:lstStyle/>
          <a:p>
            <a:pPr marL="0" indent="0">
              <a:spcAft>
                <a:spcPts val="400"/>
              </a:spcAft>
              <a:buNone/>
            </a:pPr>
            <a:r>
              <a:rPr lang="en-US" sz="1400" dirty="0">
                <a:solidFill>
                  <a:schemeClr val="tx1"/>
                </a:solidFill>
              </a:rPr>
              <a:t>Salariul minim de anul viitor =</a:t>
            </a:r>
            <a:endParaRPr lang="en-US" sz="1400" dirty="0"/>
          </a:p>
          <a:p>
            <a:pPr marL="0" indent="0">
              <a:spcAft>
                <a:spcPts val="400"/>
              </a:spcAft>
              <a:buNone/>
            </a:pPr>
            <a:r>
              <a:rPr lang="en-US" sz="1400" dirty="0">
                <a:solidFill>
                  <a:schemeClr val="tx1"/>
                </a:solidFill>
              </a:rPr>
              <a:t>salariul minim actual ×</a:t>
            </a:r>
            <a:endParaRPr lang="en-US" sz="1400" dirty="0"/>
          </a:p>
          <a:p>
            <a:pPr marL="0" indent="0">
              <a:spcAft>
                <a:spcPts val="400"/>
              </a:spcAft>
              <a:buNone/>
            </a:pPr>
            <a:r>
              <a:rPr lang="en-US" sz="1400" dirty="0">
                <a:solidFill>
                  <a:schemeClr val="tx1"/>
                </a:solidFill>
              </a:rPr>
              <a:t>(1 + inflația prognozată + creșterea productivității)</a:t>
            </a:r>
            <a:endParaRPr lang="en-US" sz="1400" dirty="0"/>
          </a:p>
          <a:p>
            <a:pPr marL="0" indent="0">
              <a:spcAft>
                <a:spcPts val="400"/>
              </a:spcAft>
              <a:buNone/>
            </a:pPr>
            <a:endParaRPr lang="en-US" sz="1400" dirty="0"/>
          </a:p>
          <a:p>
            <a:pPr marL="0" indent="0">
              <a:spcAft>
                <a:spcPts val="400"/>
              </a:spcAft>
              <a:buNone/>
            </a:pPr>
            <a:r>
              <a:rPr lang="en-US" sz="1400" dirty="0">
                <a:solidFill>
                  <a:schemeClr val="tx1"/>
                </a:solidFill>
              </a:rPr>
              <a:t>Toate datele vin din prognoza CNSP.</a:t>
            </a:r>
            <a:endParaRPr lang="en-US" sz="1400" dirty="0"/>
          </a:p>
        </p:txBody>
      </p:sp>
      <p:sp>
        <p:nvSpPr>
          <p:cNvPr id="13" name="Text 10"/>
          <p:cNvSpPr txBox="1"/>
          <p:nvPr/>
        </p:nvSpPr>
        <p:spPr>
          <a:xfrm>
            <a:off x="548640" y="5989320"/>
            <a:ext cx="11064240" cy="320040"/>
          </a:xfrm>
          <a:prstGeom prst="rect">
            <a:avLst/>
          </a:prstGeom>
          <a:noFill/>
          <a:ln/>
        </p:spPr>
        <p:txBody>
          <a:bodyPr wrap="square" lIns="0" tIns="0" rIns="0" bIns="0" rtlCol="0" anchor="ctr"/>
          <a:lstStyle/>
          <a:p>
            <a:pPr marL="0" indent="0">
              <a:buNone/>
            </a:pPr>
            <a:r>
              <a:rPr lang="en-US" sz="1000" i="1" dirty="0">
                <a:solidFill>
                  <a:schemeClr val="accent4"/>
                </a:solidFill>
              </a:rPr>
              <a:t>Hotărârea CJUE din 11 noiembrie 2025 (C-19/23) a anulat lista obligatorie de criterii din art. 5 alin. (2) și a confirmat art. 4 privind negocierea colectivă.</a:t>
            </a:r>
            <a:endParaRPr lang="en-US" sz="1000" dirty="0"/>
          </a:p>
        </p:txBody>
      </p:sp>
      <p:sp>
        <p:nvSpPr>
          <p:cNvPr id="25"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cerc"/>
          <p:cNvSpPr/>
          <p:nvPr/>
        </p:nvSpPr>
        <p:spPr>
          <a:xfrm>
            <a:off x="731520" y="2560320"/>
            <a:ext cx="1051560" cy="1051560"/>
          </a:xfrm>
          <a:prstGeom prst="ellipse">
            <a:avLst/>
          </a:prstGeom>
          <a:solidFill>
            <a:schemeClr val="accent1"/>
          </a:solidFill>
          <a:ln/>
        </p:spPr>
        <p:txBody>
          <a:bodyPr/>
          <a:lstStyle/>
          <a:p>
            <a:endParaRPr lang="en-US"/>
          </a:p>
        </p:txBody>
      </p:sp>
      <p:sp>
        <p:nvSpPr>
          <p:cNvPr id="3" name="Text 1"/>
          <p:cNvSpPr txBox="1"/>
          <p:nvPr/>
        </p:nvSpPr>
        <p:spPr>
          <a:xfrm>
            <a:off x="731520" y="2560320"/>
            <a:ext cx="1051560" cy="1051560"/>
          </a:xfrm>
          <a:prstGeom prst="rect">
            <a:avLst/>
          </a:prstGeom>
          <a:noFill/>
          <a:ln/>
        </p:spPr>
        <p:txBody>
          <a:bodyPr wrap="square" lIns="0" tIns="0" rIns="0" bIns="0" rtlCol="0" anchor="ctr"/>
          <a:lstStyle/>
          <a:p>
            <a:pPr marL="0" indent="0" algn="ctr">
              <a:buNone/>
            </a:pPr>
            <a:r>
              <a:rPr lang="en-US" sz="4000" b="1" dirty="0">
                <a:solidFill>
                  <a:schemeClr val="bg1"/>
                </a:solidFill>
                <a:latin typeface="Cambria" pitchFamily="34" charset="0"/>
                <a:ea typeface="Cambria" pitchFamily="34" charset="-122"/>
                <a:cs typeface="Cambria" pitchFamily="34" charset="-120"/>
              </a:rPr>
              <a:t>2</a:t>
            </a:r>
            <a:endParaRPr lang="en-US" sz="4000" dirty="0"/>
          </a:p>
        </p:txBody>
      </p:sp>
      <p:sp>
        <p:nvSpPr>
          <p:cNvPr id="4" name="Text 0"/>
          <p:cNvSpPr>
            <a:spLocks noGrp="1"/>
          </p:cNvSpPr>
          <p:nvPr>
            <p:ph type="title" idx="100" hasCustomPrompt="1"/>
          </p:nvPr>
        </p:nvSpPr>
        <p:spPr>
          <a:xfrm>
            <a:off x="2103120" y="1463040"/>
            <a:ext cx="9326880" cy="2103120"/>
          </a:xfrm>
          <a:prstGeom prst="rect">
            <a:avLst/>
          </a:prstGeom>
          <a:noFill/>
          <a:ln/>
        </p:spPr>
        <p:txBody>
          <a:bodyPr wrap="square" rtlCol="0" anchor="b"/>
          <a:lstStyle/>
          <a:p>
            <a:pPr marL="0" indent="0" algn="l">
              <a:buNone/>
            </a:pPr>
            <a:r>
              <a:rPr lang="en-US" sz="4000" b="1" dirty="0">
                <a:solidFill>
                  <a:schemeClr val="bg1"/>
                </a:solidFill>
                <a:latin typeface="Cambria" pitchFamily="34" charset="0"/>
                <a:ea typeface="Cambria" pitchFamily="34" charset="-122"/>
                <a:cs typeface="Cambria" pitchFamily="34" charset="-120"/>
              </a:rPr>
              <a:t>Ce s-a întâmplat în 2025–2026</a:t>
            </a:r>
            <a:endParaRPr lang="en-US" sz="4000" dirty="0"/>
          </a:p>
        </p:txBody>
      </p:sp>
      <p:sp>
        <p:nvSpPr>
          <p:cNvPr id="5" name="Text 0"/>
          <p:cNvSpPr>
            <a:spLocks noGrp="1"/>
          </p:cNvSpPr>
          <p:nvPr>
            <p:ph type="body" idx="101" hasCustomPrompt="1"/>
          </p:nvPr>
        </p:nvSpPr>
        <p:spPr>
          <a:xfrm>
            <a:off x="2103120" y="3657600"/>
            <a:ext cx="9326880" cy="822960"/>
          </a:xfrm>
          <a:prstGeom prst="rect">
            <a:avLst/>
          </a:prstGeom>
          <a:noFill/>
          <a:ln/>
        </p:spPr>
        <p:txBody>
          <a:bodyPr wrap="square" rtlCol="0" anchor="t"/>
          <a:lstStyle/>
          <a:p>
            <a:pPr marL="0" indent="0" algn="l">
              <a:buNone/>
            </a:pPr>
            <a:r>
              <a:rPr lang="en-US" sz="1800" dirty="0">
                <a:solidFill>
                  <a:schemeClr val="bg2"/>
                </a:solidFill>
              </a:rPr>
              <a:t>Procedura a funcționat o singură dată la termen</a:t>
            </a:r>
            <a:endParaRPr lang="en-US" sz="1800" dirty="0"/>
          </a:p>
        </p:txBody>
      </p:sp>
      <p:sp>
        <p:nvSpPr>
          <p:cNvPr id="25"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bg2"/>
                </a:solidFil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200" b="1" dirty="0">
                <a:solidFill>
                  <a:schemeClr val="tx2"/>
                </a:solidFill>
                <a:latin typeface="Cambria" pitchFamily="34" charset="0"/>
                <a:ea typeface="Cambria" pitchFamily="34" charset="-122"/>
                <a:cs typeface="Cambria" pitchFamily="34" charset="-120"/>
              </a:rPr>
              <a:t>Salariul minim a stat pe loc 18 luni</a:t>
            </a:r>
            <a:endParaRPr lang="en-US" sz="3200" dirty="0"/>
          </a:p>
        </p:txBody>
      </p:sp>
      <p:sp>
        <p:nvSpPr>
          <p:cNvPr id="4" name="Shape 1"/>
          <p:cNvSpPr/>
          <p:nvPr/>
        </p:nvSpPr>
        <p:spPr>
          <a:xfrm>
            <a:off x="1097280" y="2788920"/>
            <a:ext cx="9966960" cy="0"/>
          </a:xfrm>
          <a:prstGeom prst="line">
            <a:avLst/>
          </a:prstGeom>
          <a:noFill/>
          <a:ln w="25400">
            <a:solidFill>
              <a:schemeClr val="accent4"/>
            </a:solidFill>
            <a:prstDash val="solid"/>
          </a:ln>
        </p:spPr>
        <p:txBody>
          <a:bodyPr/>
          <a:lstStyle/>
          <a:p>
            <a:endParaRPr lang="en-US"/>
          </a:p>
        </p:txBody>
      </p:sp>
      <p:sp>
        <p:nvSpPr>
          <p:cNvPr id="5" name="Shape 2"/>
          <p:cNvSpPr/>
          <p:nvPr/>
        </p:nvSpPr>
        <p:spPr>
          <a:xfrm>
            <a:off x="914400" y="2560320"/>
            <a:ext cx="457200" cy="457200"/>
          </a:xfrm>
          <a:prstGeom prst="ellipse">
            <a:avLst/>
          </a:prstGeom>
          <a:solidFill>
            <a:schemeClr val="tx2"/>
          </a:solidFill>
          <a:ln w="25400">
            <a:solidFill>
              <a:schemeClr val="bg1"/>
            </a:solidFill>
            <a:prstDash val="solid"/>
          </a:ln>
        </p:spPr>
        <p:txBody>
          <a:bodyPr/>
          <a:lstStyle/>
          <a:p>
            <a:endParaRPr lang="en-US"/>
          </a:p>
        </p:txBody>
      </p:sp>
      <p:sp>
        <p:nvSpPr>
          <p:cNvPr id="6" name="Text 3"/>
          <p:cNvSpPr txBox="1"/>
          <p:nvPr/>
        </p:nvSpPr>
        <p:spPr>
          <a:xfrm>
            <a:off x="640080" y="1600200"/>
            <a:ext cx="2651760" cy="411480"/>
          </a:xfrm>
          <a:prstGeom prst="rect">
            <a:avLst/>
          </a:prstGeom>
          <a:noFill/>
          <a:ln/>
        </p:spPr>
        <p:txBody>
          <a:bodyPr wrap="square" lIns="0" tIns="0" rIns="0" bIns="0" rtlCol="0" anchor="ctr"/>
          <a:lstStyle/>
          <a:p>
            <a:pPr marL="0" indent="0">
              <a:buNone/>
            </a:pPr>
            <a:r>
              <a:rPr lang="en-US" sz="1600" dirty="0">
                <a:solidFill>
                  <a:schemeClr val="tx1"/>
                </a:solidFill>
              </a:rPr>
              <a:t>1 iul. 2024</a:t>
            </a:r>
            <a:endParaRPr lang="en-US" sz="1600" dirty="0"/>
          </a:p>
        </p:txBody>
      </p:sp>
      <p:sp>
        <p:nvSpPr>
          <p:cNvPr id="7" name="Text 4"/>
          <p:cNvSpPr txBox="1"/>
          <p:nvPr/>
        </p:nvSpPr>
        <p:spPr>
          <a:xfrm>
            <a:off x="640080" y="3200400"/>
            <a:ext cx="2651760" cy="548640"/>
          </a:xfrm>
          <a:prstGeom prst="rect">
            <a:avLst/>
          </a:prstGeom>
          <a:noFill/>
          <a:ln/>
        </p:spPr>
        <p:txBody>
          <a:bodyPr wrap="square" lIns="0" tIns="0" rIns="0" bIns="0" rtlCol="0" anchor="ctr"/>
          <a:lstStyle/>
          <a:p>
            <a:pPr marL="0" indent="0">
              <a:buNone/>
            </a:pPr>
            <a:r>
              <a:rPr lang="en-US" sz="3000" b="1" dirty="0">
                <a:solidFill>
                  <a:schemeClr val="tx2"/>
                </a:solidFill>
                <a:latin typeface="Cambria" pitchFamily="34" charset="0"/>
                <a:ea typeface="Cambria" pitchFamily="34" charset="-122"/>
                <a:cs typeface="Cambria" pitchFamily="34" charset="-120"/>
              </a:rPr>
              <a:t>3.700 lei</a:t>
            </a:r>
            <a:endParaRPr lang="en-US" sz="3000" dirty="0"/>
          </a:p>
        </p:txBody>
      </p:sp>
      <p:sp>
        <p:nvSpPr>
          <p:cNvPr id="8" name="Text 5"/>
          <p:cNvSpPr txBox="1"/>
          <p:nvPr/>
        </p:nvSpPr>
        <p:spPr>
          <a:xfrm>
            <a:off x="640080" y="3749040"/>
            <a:ext cx="2651760" cy="411480"/>
          </a:xfrm>
          <a:prstGeom prst="rect">
            <a:avLst/>
          </a:prstGeom>
          <a:noFill/>
          <a:ln/>
        </p:spPr>
        <p:txBody>
          <a:bodyPr wrap="square" lIns="0" tIns="0" rIns="0" bIns="0" rtlCol="0" anchor="ctr"/>
          <a:lstStyle/>
          <a:p>
            <a:pPr marL="0" indent="0">
              <a:buNone/>
            </a:pPr>
            <a:r>
              <a:rPr lang="en-US" sz="1600" dirty="0">
                <a:solidFill>
                  <a:schemeClr val="tx1"/>
                </a:solidFill>
              </a:rPr>
              <a:t>+12,1%</a:t>
            </a:r>
            <a:endParaRPr lang="en-US" sz="1600" dirty="0"/>
          </a:p>
        </p:txBody>
      </p:sp>
      <p:sp>
        <p:nvSpPr>
          <p:cNvPr id="9" name="Shape 6"/>
          <p:cNvSpPr/>
          <p:nvPr/>
        </p:nvSpPr>
        <p:spPr>
          <a:xfrm>
            <a:off x="3749040" y="2560320"/>
            <a:ext cx="457200" cy="457200"/>
          </a:xfrm>
          <a:prstGeom prst="ellipse">
            <a:avLst/>
          </a:prstGeom>
          <a:solidFill>
            <a:schemeClr val="tx2"/>
          </a:solidFill>
          <a:ln w="25400">
            <a:solidFill>
              <a:schemeClr val="bg1"/>
            </a:solidFill>
            <a:prstDash val="solid"/>
          </a:ln>
        </p:spPr>
        <p:txBody>
          <a:bodyPr/>
          <a:lstStyle/>
          <a:p>
            <a:endParaRPr lang="en-US"/>
          </a:p>
        </p:txBody>
      </p:sp>
      <p:sp>
        <p:nvSpPr>
          <p:cNvPr id="10" name="Text 7"/>
          <p:cNvSpPr txBox="1"/>
          <p:nvPr/>
        </p:nvSpPr>
        <p:spPr>
          <a:xfrm>
            <a:off x="3474720" y="1600200"/>
            <a:ext cx="2651760" cy="411480"/>
          </a:xfrm>
          <a:prstGeom prst="rect">
            <a:avLst/>
          </a:prstGeom>
          <a:noFill/>
          <a:ln/>
        </p:spPr>
        <p:txBody>
          <a:bodyPr wrap="square" lIns="0" tIns="0" rIns="0" bIns="0" rtlCol="0" anchor="ctr"/>
          <a:lstStyle/>
          <a:p>
            <a:pPr marL="0" indent="0">
              <a:buNone/>
            </a:pPr>
            <a:r>
              <a:rPr lang="en-US" sz="1600" dirty="0">
                <a:solidFill>
                  <a:schemeClr val="tx1"/>
                </a:solidFill>
              </a:rPr>
              <a:t>1 ian. 2025</a:t>
            </a:r>
            <a:endParaRPr lang="en-US" sz="1600" dirty="0"/>
          </a:p>
        </p:txBody>
      </p:sp>
      <p:sp>
        <p:nvSpPr>
          <p:cNvPr id="11" name="Text 8"/>
          <p:cNvSpPr txBox="1"/>
          <p:nvPr/>
        </p:nvSpPr>
        <p:spPr>
          <a:xfrm>
            <a:off x="3474720" y="3200400"/>
            <a:ext cx="2651760" cy="548640"/>
          </a:xfrm>
          <a:prstGeom prst="rect">
            <a:avLst/>
          </a:prstGeom>
          <a:noFill/>
          <a:ln/>
        </p:spPr>
        <p:txBody>
          <a:bodyPr wrap="square" lIns="0" tIns="0" rIns="0" bIns="0" rtlCol="0" anchor="ctr"/>
          <a:lstStyle/>
          <a:p>
            <a:pPr marL="0" indent="0">
              <a:buNone/>
            </a:pPr>
            <a:r>
              <a:rPr lang="en-US" sz="3000" b="1" dirty="0">
                <a:solidFill>
                  <a:schemeClr val="tx2"/>
                </a:solidFill>
                <a:latin typeface="Cambria" pitchFamily="34" charset="0"/>
                <a:ea typeface="Cambria" pitchFamily="34" charset="-122"/>
                <a:cs typeface="Cambria" pitchFamily="34" charset="-120"/>
              </a:rPr>
              <a:t>4.050 lei</a:t>
            </a:r>
            <a:endParaRPr lang="en-US" sz="3000" dirty="0"/>
          </a:p>
        </p:txBody>
      </p:sp>
      <p:sp>
        <p:nvSpPr>
          <p:cNvPr id="12" name="Text 9"/>
          <p:cNvSpPr txBox="1"/>
          <p:nvPr/>
        </p:nvSpPr>
        <p:spPr>
          <a:xfrm>
            <a:off x="3474720" y="3749040"/>
            <a:ext cx="2651760" cy="411480"/>
          </a:xfrm>
          <a:prstGeom prst="rect">
            <a:avLst/>
          </a:prstGeom>
          <a:noFill/>
          <a:ln/>
        </p:spPr>
        <p:txBody>
          <a:bodyPr wrap="square" lIns="0" tIns="0" rIns="0" bIns="0" rtlCol="0" anchor="ctr"/>
          <a:lstStyle/>
          <a:p>
            <a:pPr marL="0" indent="0">
              <a:buNone/>
            </a:pPr>
            <a:r>
              <a:rPr lang="en-US" sz="1600" dirty="0">
                <a:solidFill>
                  <a:schemeClr val="tx1"/>
                </a:solidFill>
              </a:rPr>
              <a:t>+9,5%</a:t>
            </a:r>
            <a:endParaRPr lang="en-US" sz="1600" dirty="0"/>
          </a:p>
        </p:txBody>
      </p:sp>
      <p:sp>
        <p:nvSpPr>
          <p:cNvPr id="13" name="Shape 10"/>
          <p:cNvSpPr/>
          <p:nvPr/>
        </p:nvSpPr>
        <p:spPr>
          <a:xfrm>
            <a:off x="6583680" y="2560320"/>
            <a:ext cx="457200" cy="457200"/>
          </a:xfrm>
          <a:prstGeom prst="ellipse">
            <a:avLst/>
          </a:prstGeom>
          <a:solidFill>
            <a:schemeClr val="accent1"/>
          </a:solidFill>
          <a:ln w="25400">
            <a:solidFill>
              <a:schemeClr val="bg1"/>
            </a:solidFill>
            <a:prstDash val="solid"/>
          </a:ln>
        </p:spPr>
        <p:txBody>
          <a:bodyPr/>
          <a:lstStyle/>
          <a:p>
            <a:endParaRPr lang="en-US"/>
          </a:p>
        </p:txBody>
      </p:sp>
      <p:sp>
        <p:nvSpPr>
          <p:cNvPr id="14" name="Text 11"/>
          <p:cNvSpPr txBox="1"/>
          <p:nvPr/>
        </p:nvSpPr>
        <p:spPr>
          <a:xfrm>
            <a:off x="6309360" y="1600200"/>
            <a:ext cx="2651760" cy="411480"/>
          </a:xfrm>
          <a:prstGeom prst="rect">
            <a:avLst/>
          </a:prstGeom>
          <a:noFill/>
          <a:ln/>
        </p:spPr>
        <p:txBody>
          <a:bodyPr wrap="square" lIns="0" tIns="0" rIns="0" bIns="0" rtlCol="0" anchor="ctr"/>
          <a:lstStyle/>
          <a:p>
            <a:pPr marL="0" indent="0">
              <a:buNone/>
            </a:pPr>
            <a:r>
              <a:rPr lang="en-US" sz="1600" dirty="0">
                <a:solidFill>
                  <a:schemeClr val="tx1"/>
                </a:solidFill>
              </a:rPr>
              <a:t>1 ian. 2026</a:t>
            </a:r>
            <a:endParaRPr lang="en-US" sz="1600" dirty="0"/>
          </a:p>
        </p:txBody>
      </p:sp>
      <p:sp>
        <p:nvSpPr>
          <p:cNvPr id="15" name="Text 12"/>
          <p:cNvSpPr txBox="1"/>
          <p:nvPr/>
        </p:nvSpPr>
        <p:spPr>
          <a:xfrm>
            <a:off x="6309360" y="3200400"/>
            <a:ext cx="2651760" cy="54864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4.050 lei</a:t>
            </a:r>
            <a:endParaRPr lang="en-US" sz="3000" dirty="0"/>
          </a:p>
        </p:txBody>
      </p:sp>
      <p:sp>
        <p:nvSpPr>
          <p:cNvPr id="16" name="Text 13"/>
          <p:cNvSpPr txBox="1"/>
          <p:nvPr/>
        </p:nvSpPr>
        <p:spPr>
          <a:xfrm>
            <a:off x="6309360" y="3749040"/>
            <a:ext cx="2651760" cy="411480"/>
          </a:xfrm>
          <a:prstGeom prst="rect">
            <a:avLst/>
          </a:prstGeom>
          <a:noFill/>
          <a:ln/>
        </p:spPr>
        <p:txBody>
          <a:bodyPr wrap="square" lIns="0" tIns="0" rIns="0" bIns="0" rtlCol="0" anchor="ctr"/>
          <a:lstStyle/>
          <a:p>
            <a:pPr marL="0" indent="0">
              <a:buNone/>
            </a:pPr>
            <a:r>
              <a:rPr lang="en-US" sz="1600" b="1" dirty="0">
                <a:solidFill>
                  <a:schemeClr val="accent1"/>
                </a:solidFill>
              </a:rPr>
              <a:t>0% – înghețare</a:t>
            </a:r>
            <a:endParaRPr lang="en-US" sz="1600" dirty="0"/>
          </a:p>
        </p:txBody>
      </p:sp>
      <p:sp>
        <p:nvSpPr>
          <p:cNvPr id="17" name="Shape 14"/>
          <p:cNvSpPr/>
          <p:nvPr/>
        </p:nvSpPr>
        <p:spPr>
          <a:xfrm>
            <a:off x="9418320" y="2560320"/>
            <a:ext cx="457200" cy="457200"/>
          </a:xfrm>
          <a:prstGeom prst="ellipse">
            <a:avLst/>
          </a:prstGeom>
          <a:solidFill>
            <a:schemeClr val="tx2"/>
          </a:solidFill>
          <a:ln w="25400">
            <a:solidFill>
              <a:schemeClr val="bg1"/>
            </a:solidFill>
            <a:prstDash val="solid"/>
          </a:ln>
        </p:spPr>
        <p:txBody>
          <a:bodyPr/>
          <a:lstStyle/>
          <a:p>
            <a:endParaRPr lang="en-US"/>
          </a:p>
        </p:txBody>
      </p:sp>
      <p:sp>
        <p:nvSpPr>
          <p:cNvPr id="18" name="Text 15"/>
          <p:cNvSpPr txBox="1"/>
          <p:nvPr/>
        </p:nvSpPr>
        <p:spPr>
          <a:xfrm>
            <a:off x="9144000" y="1600200"/>
            <a:ext cx="2651760" cy="411480"/>
          </a:xfrm>
          <a:prstGeom prst="rect">
            <a:avLst/>
          </a:prstGeom>
          <a:noFill/>
          <a:ln/>
        </p:spPr>
        <p:txBody>
          <a:bodyPr wrap="square" lIns="0" tIns="0" rIns="0" bIns="0" rtlCol="0" anchor="ctr"/>
          <a:lstStyle/>
          <a:p>
            <a:pPr marL="0" indent="0">
              <a:buNone/>
            </a:pPr>
            <a:r>
              <a:rPr lang="en-US" sz="1600" dirty="0">
                <a:solidFill>
                  <a:schemeClr val="tx1"/>
                </a:solidFill>
              </a:rPr>
              <a:t>1 iul. 2026</a:t>
            </a:r>
            <a:endParaRPr lang="en-US" sz="1600" dirty="0"/>
          </a:p>
        </p:txBody>
      </p:sp>
      <p:sp>
        <p:nvSpPr>
          <p:cNvPr id="19" name="Text 16"/>
          <p:cNvSpPr txBox="1"/>
          <p:nvPr/>
        </p:nvSpPr>
        <p:spPr>
          <a:xfrm>
            <a:off x="9144000" y="3200400"/>
            <a:ext cx="2651760" cy="548640"/>
          </a:xfrm>
          <a:prstGeom prst="rect">
            <a:avLst/>
          </a:prstGeom>
          <a:noFill/>
          <a:ln/>
        </p:spPr>
        <p:txBody>
          <a:bodyPr wrap="square" lIns="0" tIns="0" rIns="0" bIns="0" rtlCol="0" anchor="ctr"/>
          <a:lstStyle/>
          <a:p>
            <a:pPr marL="0" indent="0">
              <a:buNone/>
            </a:pPr>
            <a:r>
              <a:rPr lang="en-US" sz="3000" b="1" dirty="0">
                <a:solidFill>
                  <a:schemeClr val="tx2"/>
                </a:solidFill>
                <a:latin typeface="Cambria" pitchFamily="34" charset="0"/>
                <a:ea typeface="Cambria" pitchFamily="34" charset="-122"/>
                <a:cs typeface="Cambria" pitchFamily="34" charset="-120"/>
              </a:rPr>
              <a:t>4.325 lei</a:t>
            </a:r>
            <a:endParaRPr lang="en-US" sz="3000" dirty="0"/>
          </a:p>
        </p:txBody>
      </p:sp>
      <p:sp>
        <p:nvSpPr>
          <p:cNvPr id="20" name="Text 17"/>
          <p:cNvSpPr txBox="1"/>
          <p:nvPr/>
        </p:nvSpPr>
        <p:spPr>
          <a:xfrm>
            <a:off x="9144000" y="3749040"/>
            <a:ext cx="2651760" cy="411480"/>
          </a:xfrm>
          <a:prstGeom prst="rect">
            <a:avLst/>
          </a:prstGeom>
          <a:noFill/>
          <a:ln/>
        </p:spPr>
        <p:txBody>
          <a:bodyPr wrap="square" lIns="0" tIns="0" rIns="0" bIns="0" rtlCol="0" anchor="ctr"/>
          <a:lstStyle/>
          <a:p>
            <a:pPr marL="0" indent="0">
              <a:buNone/>
            </a:pPr>
            <a:r>
              <a:rPr lang="en-US" sz="1600" dirty="0">
                <a:solidFill>
                  <a:schemeClr val="tx1"/>
                </a:solidFill>
              </a:rPr>
              <a:t>+6,8%</a:t>
            </a:r>
            <a:endParaRPr lang="en-US" sz="1600" dirty="0"/>
          </a:p>
        </p:txBody>
      </p:sp>
      <p:sp>
        <p:nvSpPr>
          <p:cNvPr id="21" name="Shape 18"/>
          <p:cNvSpPr/>
          <p:nvPr/>
        </p:nvSpPr>
        <p:spPr>
          <a:xfrm>
            <a:off x="548640" y="4572000"/>
            <a:ext cx="11064240" cy="1097280"/>
          </a:xfrm>
          <a:prstGeom prst="roundRect">
            <a:avLst>
              <a:gd name="adj" fmla="val 6667"/>
            </a:avLst>
          </a:prstGeom>
          <a:solidFill>
            <a:schemeClr val="bg2"/>
          </a:solidFill>
          <a:ln/>
        </p:spPr>
        <p:txBody>
          <a:bodyPr/>
          <a:lstStyle/>
          <a:p>
            <a:endParaRPr lang="en-US"/>
          </a:p>
        </p:txBody>
      </p:sp>
      <p:sp>
        <p:nvSpPr>
          <p:cNvPr id="22" name="Text 19"/>
          <p:cNvSpPr txBox="1"/>
          <p:nvPr/>
        </p:nvSpPr>
        <p:spPr>
          <a:xfrm>
            <a:off x="822960" y="4663440"/>
            <a:ext cx="10515600" cy="914400"/>
          </a:xfrm>
          <a:prstGeom prst="rect">
            <a:avLst/>
          </a:prstGeom>
          <a:noFill/>
          <a:ln/>
        </p:spPr>
        <p:txBody>
          <a:bodyPr wrap="square" lIns="0" tIns="0" rIns="0" bIns="0" rtlCol="0" anchor="ctr"/>
          <a:lstStyle/>
          <a:p>
            <a:pPr marL="0" indent="0">
              <a:buNone/>
            </a:pPr>
            <a:r>
              <a:rPr lang="en-US" sz="1800" dirty="0">
                <a:solidFill>
                  <a:schemeClr val="tx2"/>
                </a:solidFill>
              </a:rPr>
              <a:t>18 luni la 4.050 de lei (ianuarie 2025 – iunie 2026), dintre care șase luni peste termenul legal de actualizare.</a:t>
            </a:r>
            <a:endParaRPr lang="en-US" sz="1800" dirty="0"/>
          </a:p>
        </p:txBody>
      </p:sp>
      <p:sp>
        <p:nvSpPr>
          <p:cNvPr id="25"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200" b="1" dirty="0">
                <a:solidFill>
                  <a:schemeClr val="tx2"/>
                </a:solidFill>
                <a:latin typeface="Cambria" pitchFamily="34" charset="0"/>
                <a:ea typeface="Cambria" pitchFamily="34" charset="-122"/>
                <a:cs typeface="Cambria" pitchFamily="34" charset="-120"/>
              </a:rPr>
              <a:t>Cât a costat înghețarea un salariat la minim</a:t>
            </a:r>
            <a:endParaRPr lang="en-US" sz="3200" dirty="0"/>
          </a:p>
        </p:txBody>
      </p:sp>
      <p:sp>
        <p:nvSpPr>
          <p:cNvPr id="4" name="Text 1"/>
          <p:cNvSpPr txBox="1"/>
          <p:nvPr/>
        </p:nvSpPr>
        <p:spPr>
          <a:xfrm>
            <a:off x="548640" y="1371600"/>
            <a:ext cx="3840480" cy="868680"/>
          </a:xfrm>
          <a:prstGeom prst="rect">
            <a:avLst/>
          </a:prstGeom>
          <a:noFill/>
          <a:ln/>
        </p:spPr>
        <p:txBody>
          <a:bodyPr wrap="square" lIns="0" tIns="0" rIns="0" bIns="0" rtlCol="0" anchor="b"/>
          <a:lstStyle/>
          <a:p>
            <a:pPr marL="0" indent="0">
              <a:buNone/>
            </a:pPr>
            <a:r>
              <a:rPr lang="en-US" sz="4400" b="1" dirty="0">
                <a:solidFill>
                  <a:schemeClr val="accent1"/>
                </a:solidFill>
                <a:latin typeface="Cambria" pitchFamily="34" charset="0"/>
                <a:ea typeface="Cambria" pitchFamily="34" charset="-122"/>
                <a:cs typeface="Cambria" pitchFamily="34" charset="-120"/>
              </a:rPr>
              <a:t>+13,8%</a:t>
            </a:r>
            <a:endParaRPr lang="en-US" sz="4400" dirty="0"/>
          </a:p>
        </p:txBody>
      </p:sp>
      <p:sp>
        <p:nvSpPr>
          <p:cNvPr id="5" name="Text 2"/>
          <p:cNvSpPr txBox="1"/>
          <p:nvPr/>
        </p:nvSpPr>
        <p:spPr>
          <a:xfrm>
            <a:off x="548640" y="2286000"/>
            <a:ext cx="3840480" cy="822960"/>
          </a:xfrm>
          <a:prstGeom prst="rect">
            <a:avLst/>
          </a:prstGeom>
          <a:noFill/>
          <a:ln/>
        </p:spPr>
        <p:txBody>
          <a:bodyPr wrap="square" lIns="0" tIns="0" rIns="0" bIns="0" rtlCol="0" anchor="t"/>
          <a:lstStyle/>
          <a:p>
            <a:pPr marL="0" indent="0">
              <a:buNone/>
            </a:pPr>
            <a:r>
              <a:rPr lang="en-US" sz="1400" dirty="0">
                <a:solidFill>
                  <a:schemeClr val="tx1"/>
                </a:solidFill>
              </a:rPr>
              <a:t>creșterea prețurilor, decembrie 2024 – iunie 2026</a:t>
            </a:r>
            <a:endParaRPr lang="en-US" sz="1400" dirty="0"/>
          </a:p>
        </p:txBody>
      </p:sp>
      <p:sp>
        <p:nvSpPr>
          <p:cNvPr id="6" name="Text 3"/>
          <p:cNvSpPr txBox="1"/>
          <p:nvPr/>
        </p:nvSpPr>
        <p:spPr>
          <a:xfrm>
            <a:off x="548640" y="2971800"/>
            <a:ext cx="3840480" cy="868680"/>
          </a:xfrm>
          <a:prstGeom prst="rect">
            <a:avLst/>
          </a:prstGeom>
          <a:noFill/>
          <a:ln/>
        </p:spPr>
        <p:txBody>
          <a:bodyPr wrap="square" lIns="0" tIns="0" rIns="0" bIns="0" rtlCol="0" anchor="b"/>
          <a:lstStyle/>
          <a:p>
            <a:pPr marL="0" indent="0">
              <a:buNone/>
            </a:pPr>
            <a:r>
              <a:rPr lang="en-US" sz="3600" b="1" dirty="0">
                <a:solidFill>
                  <a:schemeClr val="tx2"/>
                </a:solidFill>
                <a:latin typeface="Cambria" pitchFamily="34" charset="0"/>
                <a:ea typeface="Cambria" pitchFamily="34" charset="-122"/>
                <a:cs typeface="Cambria" pitchFamily="34" charset="-120"/>
              </a:rPr>
              <a:t>2.574 → 2.260</a:t>
            </a:r>
            <a:endParaRPr lang="en-US" sz="3600" dirty="0"/>
          </a:p>
        </p:txBody>
      </p:sp>
      <p:sp>
        <p:nvSpPr>
          <p:cNvPr id="7" name="Text 4"/>
          <p:cNvSpPr txBox="1"/>
          <p:nvPr/>
        </p:nvSpPr>
        <p:spPr>
          <a:xfrm>
            <a:off x="548640" y="3886200"/>
            <a:ext cx="3840480" cy="822960"/>
          </a:xfrm>
          <a:prstGeom prst="rect">
            <a:avLst/>
          </a:prstGeom>
          <a:noFill/>
          <a:ln/>
        </p:spPr>
        <p:txBody>
          <a:bodyPr wrap="square" lIns="0" tIns="0" rIns="0" bIns="0" rtlCol="0" anchor="t"/>
          <a:lstStyle/>
          <a:p>
            <a:pPr marL="0" indent="0">
              <a:buNone/>
            </a:pPr>
            <a:r>
              <a:rPr lang="en-US" sz="1400" dirty="0">
                <a:solidFill>
                  <a:schemeClr val="tx1"/>
                </a:solidFill>
              </a:rPr>
              <a:t>lei: ce mai valora salariul minim net în iunie 2026, la prețurile de la începutul lui 2025</a:t>
            </a:r>
            <a:endParaRPr lang="en-US" sz="1400" dirty="0"/>
          </a:p>
        </p:txBody>
      </p:sp>
      <p:graphicFrame>
        <p:nvGraphicFramePr>
          <p:cNvPr id="8" name="Chart 0"/>
          <p:cNvGraphicFramePr/>
          <p:nvPr/>
        </p:nvGraphicFramePr>
        <p:xfrm>
          <a:off x="4846320" y="1280160"/>
          <a:ext cx="6766560" cy="448056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 5"/>
          <p:cNvSpPr txBox="1"/>
          <p:nvPr/>
        </p:nvSpPr>
        <p:spPr>
          <a:xfrm>
            <a:off x="548640" y="5989320"/>
            <a:ext cx="11064240" cy="320040"/>
          </a:xfrm>
          <a:prstGeom prst="rect">
            <a:avLst/>
          </a:prstGeom>
          <a:noFill/>
          <a:ln/>
        </p:spPr>
        <p:txBody>
          <a:bodyPr wrap="square" lIns="0" tIns="0" rIns="0" bIns="0" rtlCol="0" anchor="ctr"/>
          <a:lstStyle/>
          <a:p>
            <a:pPr marL="0" indent="0">
              <a:buNone/>
            </a:pPr>
            <a:r>
              <a:rPr lang="en-US" sz="1000" i="1" dirty="0">
                <a:solidFill>
                  <a:schemeClr val="accent4"/>
                </a:solidFill>
              </a:rPr>
              <a:t>Sursa: INS, indicii prețurilor de consum; calcule BNS. Pierderea lunară este calculată față de prețurile din decembrie 2025.</a:t>
            </a:r>
            <a:endParaRPr lang="en-US" sz="1000" dirty="0"/>
          </a:p>
        </p:txBody>
      </p:sp>
      <p:sp>
        <p:nvSpPr>
          <p:cNvPr id="25"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200" b="1" dirty="0">
                <a:solidFill>
                  <a:schemeClr val="tx2"/>
                </a:solidFill>
                <a:latin typeface="Cambria" pitchFamily="34" charset="0"/>
                <a:ea typeface="Cambria" pitchFamily="34" charset="-122"/>
                <a:cs typeface="Cambria" pitchFamily="34" charset="-120"/>
              </a:rPr>
              <a:t>Salariul minim a coborât sub reperul din lege</a:t>
            </a:r>
            <a:endParaRPr lang="en-US" sz="3200" dirty="0"/>
          </a:p>
        </p:txBody>
      </p:sp>
      <p:graphicFrame>
        <p:nvGraphicFramePr>
          <p:cNvPr id="4" name="Chart 0"/>
          <p:cNvGraphicFramePr/>
          <p:nvPr/>
        </p:nvGraphicFramePr>
        <p:xfrm>
          <a:off x="548640" y="1280160"/>
          <a:ext cx="6583680"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5" name="card"/>
          <p:cNvSpPr/>
          <p:nvPr/>
        </p:nvSpPr>
        <p:spPr>
          <a:xfrm>
            <a:off x="7498080" y="1371600"/>
            <a:ext cx="4114800" cy="2103120"/>
          </a:xfrm>
          <a:prstGeom prst="roundRect">
            <a:avLst>
              <a:gd name="adj" fmla="val 3478"/>
            </a:avLst>
          </a:prstGeom>
          <a:solidFill>
            <a:schemeClr val="bg2"/>
          </a:solidFill>
          <a:ln/>
        </p:spPr>
        <p:txBody>
          <a:bodyPr/>
          <a:lstStyle/>
          <a:p>
            <a:endParaRPr lang="en-US"/>
          </a:p>
        </p:txBody>
      </p:sp>
      <p:sp>
        <p:nvSpPr>
          <p:cNvPr id="6" name="Text 2"/>
          <p:cNvSpPr txBox="1"/>
          <p:nvPr/>
        </p:nvSpPr>
        <p:spPr>
          <a:xfrm>
            <a:off x="7726680" y="1554480"/>
            <a:ext cx="3657600" cy="457200"/>
          </a:xfrm>
          <a:prstGeom prst="rect">
            <a:avLst/>
          </a:prstGeom>
          <a:noFill/>
          <a:ln/>
        </p:spPr>
        <p:txBody>
          <a:bodyPr wrap="square" lIns="0" tIns="0" rIns="0" bIns="0" rtlCol="0" anchor="t"/>
          <a:lstStyle/>
          <a:p>
            <a:pPr marL="0" indent="0">
              <a:buNone/>
            </a:pPr>
            <a:r>
              <a:rPr lang="en-US" sz="1700" b="1" dirty="0">
                <a:solidFill>
                  <a:schemeClr val="accent1"/>
                </a:solidFill>
              </a:rPr>
              <a:t>Reperul din lege: 47–52%</a:t>
            </a:r>
            <a:endParaRPr lang="en-US" sz="1700" dirty="0"/>
          </a:p>
        </p:txBody>
      </p:sp>
      <p:sp>
        <p:nvSpPr>
          <p:cNvPr id="7" name="Text 3"/>
          <p:cNvSpPr txBox="1"/>
          <p:nvPr/>
        </p:nvSpPr>
        <p:spPr>
          <a:xfrm>
            <a:off x="7726680" y="2057400"/>
            <a:ext cx="3657600" cy="1234440"/>
          </a:xfrm>
          <a:prstGeom prst="rect">
            <a:avLst/>
          </a:prstGeom>
          <a:noFill/>
          <a:ln/>
        </p:spPr>
        <p:txBody>
          <a:bodyPr wrap="square" lIns="0" tIns="0" rIns="0" bIns="0" rtlCol="0" anchor="t"/>
          <a:lstStyle/>
          <a:p>
            <a:pPr marL="0" indent="0">
              <a:spcAft>
                <a:spcPts val="400"/>
              </a:spcAft>
              <a:buNone/>
            </a:pPr>
            <a:r>
              <a:rPr lang="en-US" sz="1400" dirty="0">
                <a:solidFill>
                  <a:schemeClr val="tx1"/>
                </a:solidFill>
              </a:rPr>
              <a:t>În 2026 suntem la circa 45,9%, sub limita de jos a intervalului.</a:t>
            </a:r>
            <a:endParaRPr lang="en-US" sz="1400" dirty="0"/>
          </a:p>
        </p:txBody>
      </p:sp>
      <p:sp>
        <p:nvSpPr>
          <p:cNvPr id="8" name="card"/>
          <p:cNvSpPr/>
          <p:nvPr/>
        </p:nvSpPr>
        <p:spPr>
          <a:xfrm>
            <a:off x="7498080" y="3703320"/>
            <a:ext cx="4114800" cy="2103120"/>
          </a:xfrm>
          <a:prstGeom prst="roundRect">
            <a:avLst>
              <a:gd name="adj" fmla="val 3478"/>
            </a:avLst>
          </a:prstGeom>
          <a:solidFill>
            <a:schemeClr val="bg2"/>
          </a:solidFill>
          <a:ln/>
        </p:spPr>
        <p:txBody>
          <a:bodyPr/>
          <a:lstStyle/>
          <a:p>
            <a:endParaRPr lang="en-US"/>
          </a:p>
        </p:txBody>
      </p:sp>
      <p:sp>
        <p:nvSpPr>
          <p:cNvPr id="9" name="Text 5"/>
          <p:cNvSpPr txBox="1"/>
          <p:nvPr/>
        </p:nvSpPr>
        <p:spPr>
          <a:xfrm>
            <a:off x="7726680" y="3886200"/>
            <a:ext cx="3657600" cy="457200"/>
          </a:xfrm>
          <a:prstGeom prst="rect">
            <a:avLst/>
          </a:prstGeom>
          <a:noFill/>
          <a:ln/>
        </p:spPr>
        <p:txBody>
          <a:bodyPr wrap="square" lIns="0" tIns="0" rIns="0" bIns="0" rtlCol="0" anchor="t"/>
          <a:lstStyle/>
          <a:p>
            <a:pPr marL="0" indent="0">
              <a:buNone/>
            </a:pPr>
            <a:r>
              <a:rPr lang="en-US" sz="1700" b="1" dirty="0">
                <a:solidFill>
                  <a:schemeClr val="tx2"/>
                </a:solidFill>
              </a:rPr>
              <a:t>Prognozele greșesc în minus</a:t>
            </a:r>
            <a:endParaRPr lang="en-US" sz="1700" dirty="0"/>
          </a:p>
        </p:txBody>
      </p:sp>
      <p:sp>
        <p:nvSpPr>
          <p:cNvPr id="10" name="Text 6"/>
          <p:cNvSpPr txBox="1"/>
          <p:nvPr/>
        </p:nvSpPr>
        <p:spPr>
          <a:xfrm>
            <a:off x="7726680" y="4389120"/>
            <a:ext cx="3657600" cy="1234440"/>
          </a:xfrm>
          <a:prstGeom prst="rect">
            <a:avLst/>
          </a:prstGeom>
          <a:noFill/>
          <a:ln/>
        </p:spPr>
        <p:txBody>
          <a:bodyPr wrap="square" lIns="0" tIns="0" rIns="0" bIns="0" rtlCol="0" anchor="t"/>
          <a:lstStyle/>
          <a:p>
            <a:pPr marL="0" indent="0">
              <a:spcAft>
                <a:spcPts val="400"/>
              </a:spcAft>
              <a:buNone/>
            </a:pPr>
            <a:r>
              <a:rPr lang="en-US" sz="1400" dirty="0">
                <a:solidFill>
                  <a:schemeClr val="tx1"/>
                </a:solidFill>
              </a:rPr>
              <a:t>Salariul mediu realizat a depășit prognoza: +4,3% în 2024 și +1,1% în 2025. Eroarea lucrează împotriva celor plătiți la minim.</a:t>
            </a:r>
            <a:endParaRPr lang="en-US" sz="1400" dirty="0"/>
          </a:p>
        </p:txBody>
      </p:sp>
      <p:sp>
        <p:nvSpPr>
          <p:cNvPr id="25"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cerc"/>
          <p:cNvSpPr/>
          <p:nvPr/>
        </p:nvSpPr>
        <p:spPr>
          <a:xfrm>
            <a:off x="731520" y="2560320"/>
            <a:ext cx="1051560" cy="1051560"/>
          </a:xfrm>
          <a:prstGeom prst="ellipse">
            <a:avLst/>
          </a:prstGeom>
          <a:solidFill>
            <a:schemeClr val="accent1"/>
          </a:solidFill>
          <a:ln/>
        </p:spPr>
        <p:txBody>
          <a:bodyPr/>
          <a:lstStyle/>
          <a:p>
            <a:endParaRPr lang="en-US"/>
          </a:p>
        </p:txBody>
      </p:sp>
      <p:sp>
        <p:nvSpPr>
          <p:cNvPr id="3" name="Text 1"/>
          <p:cNvSpPr txBox="1"/>
          <p:nvPr/>
        </p:nvSpPr>
        <p:spPr>
          <a:xfrm>
            <a:off x="731520" y="2560320"/>
            <a:ext cx="1051560" cy="1051560"/>
          </a:xfrm>
          <a:prstGeom prst="rect">
            <a:avLst/>
          </a:prstGeom>
          <a:noFill/>
          <a:ln/>
        </p:spPr>
        <p:txBody>
          <a:bodyPr wrap="square" lIns="0" tIns="0" rIns="0" bIns="0" rtlCol="0" anchor="ctr"/>
          <a:lstStyle/>
          <a:p>
            <a:pPr marL="0" indent="0" algn="ctr">
              <a:buNone/>
            </a:pPr>
            <a:r>
              <a:rPr lang="en-US" sz="4000" b="1" dirty="0">
                <a:solidFill>
                  <a:schemeClr val="bg1"/>
                </a:solidFill>
                <a:latin typeface="Cambria" pitchFamily="34" charset="0"/>
                <a:ea typeface="Cambria" pitchFamily="34" charset="-122"/>
                <a:cs typeface="Cambria" pitchFamily="34" charset="-120"/>
              </a:rPr>
              <a:t>3</a:t>
            </a:r>
            <a:endParaRPr lang="en-US" sz="4000" dirty="0"/>
          </a:p>
        </p:txBody>
      </p:sp>
      <p:sp>
        <p:nvSpPr>
          <p:cNvPr id="4" name="Text 0"/>
          <p:cNvSpPr>
            <a:spLocks noGrp="1"/>
          </p:cNvSpPr>
          <p:nvPr>
            <p:ph type="title" idx="100" hasCustomPrompt="1"/>
          </p:nvPr>
        </p:nvSpPr>
        <p:spPr>
          <a:xfrm>
            <a:off x="2103120" y="1463040"/>
            <a:ext cx="9326880" cy="2103120"/>
          </a:xfrm>
          <a:prstGeom prst="rect">
            <a:avLst/>
          </a:prstGeom>
          <a:noFill/>
          <a:ln/>
        </p:spPr>
        <p:txBody>
          <a:bodyPr wrap="square" rtlCol="0" anchor="b"/>
          <a:lstStyle/>
          <a:p>
            <a:pPr marL="0" indent="0" algn="l">
              <a:buNone/>
            </a:pPr>
            <a:r>
              <a:rPr lang="en-US" sz="4000" b="1" dirty="0">
                <a:solidFill>
                  <a:schemeClr val="bg1"/>
                </a:solidFill>
                <a:latin typeface="Cambria" pitchFamily="34" charset="0"/>
                <a:ea typeface="Cambria" pitchFamily="34" charset="-122"/>
                <a:cs typeface="Cambria" pitchFamily="34" charset="-120"/>
              </a:rPr>
              <a:t>Cât ar trebui să fie salariul minim în 2027</a:t>
            </a:r>
            <a:endParaRPr lang="en-US" sz="4000" dirty="0"/>
          </a:p>
        </p:txBody>
      </p:sp>
      <p:sp>
        <p:nvSpPr>
          <p:cNvPr id="5" name="Text 0"/>
          <p:cNvSpPr>
            <a:spLocks noGrp="1"/>
          </p:cNvSpPr>
          <p:nvPr>
            <p:ph type="body" idx="101" hasCustomPrompt="1"/>
          </p:nvPr>
        </p:nvSpPr>
        <p:spPr>
          <a:xfrm>
            <a:off x="2103120" y="3657600"/>
            <a:ext cx="9326880" cy="822960"/>
          </a:xfrm>
          <a:prstGeom prst="rect">
            <a:avLst/>
          </a:prstGeom>
          <a:noFill/>
          <a:ln/>
        </p:spPr>
        <p:txBody>
          <a:bodyPr wrap="square" rtlCol="0" anchor="t"/>
          <a:lstStyle/>
          <a:p>
            <a:pPr marL="0" indent="0" algn="l">
              <a:buNone/>
            </a:pPr>
            <a:r>
              <a:rPr lang="en-US" sz="1800" dirty="0">
                <a:solidFill>
                  <a:schemeClr val="bg2"/>
                </a:solidFill>
              </a:rPr>
              <a:t>Trei variante, pe cea mai recentă prognoză CNSP (octombrie 2026)</a:t>
            </a:r>
            <a:endParaRPr lang="en-US" sz="1800" dirty="0"/>
          </a:p>
        </p:txBody>
      </p:sp>
      <p:sp>
        <p:nvSpPr>
          <p:cNvPr id="25"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bg2"/>
                </a:solidFill>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200" b="1" dirty="0">
                <a:solidFill>
                  <a:schemeClr val="tx2"/>
                </a:solidFill>
                <a:latin typeface="Cambria" pitchFamily="34" charset="0"/>
                <a:ea typeface="Cambria" pitchFamily="34" charset="-122"/>
                <a:cs typeface="Cambria" pitchFamily="34" charset="-120"/>
              </a:rPr>
              <a:t>Formula legală, explicată simplu</a:t>
            </a:r>
            <a:endParaRPr lang="en-US" sz="3200" dirty="0"/>
          </a:p>
        </p:txBody>
      </p:sp>
      <p:sp>
        <p:nvSpPr>
          <p:cNvPr id="4" name="Shape 1"/>
          <p:cNvSpPr/>
          <p:nvPr/>
        </p:nvSpPr>
        <p:spPr>
          <a:xfrm>
            <a:off x="548640" y="1554480"/>
            <a:ext cx="2606040" cy="1920240"/>
          </a:xfrm>
          <a:prstGeom prst="roundRect">
            <a:avLst>
              <a:gd name="adj" fmla="val 3810"/>
            </a:avLst>
          </a:prstGeom>
          <a:solidFill>
            <a:schemeClr val="bg2"/>
          </a:solidFill>
          <a:ln/>
        </p:spPr>
        <p:txBody>
          <a:bodyPr/>
          <a:lstStyle/>
          <a:p>
            <a:endParaRPr lang="en-US"/>
          </a:p>
        </p:txBody>
      </p:sp>
      <p:sp>
        <p:nvSpPr>
          <p:cNvPr id="5" name="Text 2"/>
          <p:cNvSpPr txBox="1"/>
          <p:nvPr/>
        </p:nvSpPr>
        <p:spPr>
          <a:xfrm>
            <a:off x="685800" y="1691640"/>
            <a:ext cx="2331720" cy="822960"/>
          </a:xfrm>
          <a:prstGeom prst="rect">
            <a:avLst/>
          </a:prstGeom>
          <a:noFill/>
          <a:ln/>
        </p:spPr>
        <p:txBody>
          <a:bodyPr wrap="square" lIns="0" tIns="0" rIns="0" bIns="0" rtlCol="0" anchor="ctr"/>
          <a:lstStyle/>
          <a:p>
            <a:pPr marL="0" indent="0" algn="ctr">
              <a:buNone/>
            </a:pPr>
            <a:r>
              <a:rPr lang="en-US" sz="3000" b="1" dirty="0">
                <a:solidFill>
                  <a:schemeClr val="tx2"/>
                </a:solidFill>
                <a:latin typeface="Cambria" pitchFamily="34" charset="0"/>
                <a:ea typeface="Cambria" pitchFamily="34" charset="-122"/>
                <a:cs typeface="Cambria" pitchFamily="34" charset="-120"/>
              </a:rPr>
              <a:t>4.325 lei</a:t>
            </a:r>
            <a:endParaRPr lang="en-US" sz="3000" dirty="0"/>
          </a:p>
        </p:txBody>
      </p:sp>
      <p:sp>
        <p:nvSpPr>
          <p:cNvPr id="6" name="Text 3"/>
          <p:cNvSpPr txBox="1"/>
          <p:nvPr/>
        </p:nvSpPr>
        <p:spPr>
          <a:xfrm>
            <a:off x="685800" y="2560320"/>
            <a:ext cx="2331720" cy="777240"/>
          </a:xfrm>
          <a:prstGeom prst="rect">
            <a:avLst/>
          </a:prstGeom>
          <a:noFill/>
          <a:ln/>
        </p:spPr>
        <p:txBody>
          <a:bodyPr wrap="square" lIns="0" tIns="0" rIns="0" bIns="0" rtlCol="0" anchor="t"/>
          <a:lstStyle/>
          <a:p>
            <a:pPr marL="0" indent="0" algn="ctr">
              <a:buNone/>
            </a:pPr>
            <a:r>
              <a:rPr lang="en-US" sz="1400" dirty="0">
                <a:solidFill>
                  <a:schemeClr val="tx1"/>
                </a:solidFill>
              </a:rPr>
              <a:t>salariul minim actual</a:t>
            </a:r>
            <a:endParaRPr lang="en-US" sz="1400" dirty="0"/>
          </a:p>
        </p:txBody>
      </p:sp>
      <p:sp>
        <p:nvSpPr>
          <p:cNvPr id="7" name="Shape 4"/>
          <p:cNvSpPr/>
          <p:nvPr/>
        </p:nvSpPr>
        <p:spPr>
          <a:xfrm>
            <a:off x="3383280" y="1554480"/>
            <a:ext cx="2606040" cy="1920240"/>
          </a:xfrm>
          <a:prstGeom prst="roundRect">
            <a:avLst>
              <a:gd name="adj" fmla="val 3810"/>
            </a:avLst>
          </a:prstGeom>
          <a:solidFill>
            <a:schemeClr val="bg2"/>
          </a:solidFill>
          <a:ln/>
        </p:spPr>
        <p:txBody>
          <a:bodyPr/>
          <a:lstStyle/>
          <a:p>
            <a:endParaRPr lang="en-US"/>
          </a:p>
        </p:txBody>
      </p:sp>
      <p:sp>
        <p:nvSpPr>
          <p:cNvPr id="8" name="Text 5"/>
          <p:cNvSpPr txBox="1"/>
          <p:nvPr/>
        </p:nvSpPr>
        <p:spPr>
          <a:xfrm>
            <a:off x="3520440" y="1691640"/>
            <a:ext cx="2331720" cy="822960"/>
          </a:xfrm>
          <a:prstGeom prst="rect">
            <a:avLst/>
          </a:prstGeom>
          <a:noFill/>
          <a:ln/>
        </p:spPr>
        <p:txBody>
          <a:bodyPr wrap="square" lIns="0" tIns="0" rIns="0" bIns="0" rtlCol="0" anchor="ctr"/>
          <a:lstStyle/>
          <a:p>
            <a:pPr marL="0" indent="0" algn="ctr">
              <a:buNone/>
            </a:pPr>
            <a:r>
              <a:rPr lang="en-US" sz="3000" b="1" dirty="0">
                <a:solidFill>
                  <a:schemeClr val="tx2"/>
                </a:solidFill>
                <a:latin typeface="Cambria" pitchFamily="34" charset="0"/>
                <a:ea typeface="Cambria" pitchFamily="34" charset="-122"/>
                <a:cs typeface="Cambria" pitchFamily="34" charset="-120"/>
              </a:rPr>
              <a:t>+ 4,6%</a:t>
            </a:r>
            <a:endParaRPr lang="en-US" sz="3000" dirty="0"/>
          </a:p>
        </p:txBody>
      </p:sp>
      <p:sp>
        <p:nvSpPr>
          <p:cNvPr id="9" name="Text 6"/>
          <p:cNvSpPr txBox="1"/>
          <p:nvPr/>
        </p:nvSpPr>
        <p:spPr>
          <a:xfrm>
            <a:off x="3520440" y="2560320"/>
            <a:ext cx="2331720" cy="777240"/>
          </a:xfrm>
          <a:prstGeom prst="rect">
            <a:avLst/>
          </a:prstGeom>
          <a:noFill/>
          <a:ln/>
        </p:spPr>
        <p:txBody>
          <a:bodyPr wrap="square" lIns="0" tIns="0" rIns="0" bIns="0" rtlCol="0" anchor="t"/>
          <a:lstStyle/>
          <a:p>
            <a:pPr marL="0" indent="0" algn="ctr">
              <a:buNone/>
            </a:pPr>
            <a:r>
              <a:rPr lang="en-US" sz="1400" dirty="0">
                <a:solidFill>
                  <a:schemeClr val="tx1"/>
                </a:solidFill>
              </a:rPr>
              <a:t>inflația medie prognozată</a:t>
            </a:r>
            <a:endParaRPr lang="en-US" sz="1400" dirty="0"/>
          </a:p>
        </p:txBody>
      </p:sp>
      <p:sp>
        <p:nvSpPr>
          <p:cNvPr id="10" name="Shape 7"/>
          <p:cNvSpPr/>
          <p:nvPr/>
        </p:nvSpPr>
        <p:spPr>
          <a:xfrm>
            <a:off x="6217920" y="1554480"/>
            <a:ext cx="2606040" cy="1920240"/>
          </a:xfrm>
          <a:prstGeom prst="roundRect">
            <a:avLst>
              <a:gd name="adj" fmla="val 3810"/>
            </a:avLst>
          </a:prstGeom>
          <a:solidFill>
            <a:schemeClr val="bg2"/>
          </a:solidFill>
          <a:ln/>
        </p:spPr>
        <p:txBody>
          <a:bodyPr/>
          <a:lstStyle/>
          <a:p>
            <a:endParaRPr lang="en-US"/>
          </a:p>
        </p:txBody>
      </p:sp>
      <p:sp>
        <p:nvSpPr>
          <p:cNvPr id="11" name="Text 8"/>
          <p:cNvSpPr txBox="1"/>
          <p:nvPr/>
        </p:nvSpPr>
        <p:spPr>
          <a:xfrm>
            <a:off x="6355080" y="1691640"/>
            <a:ext cx="2331720" cy="822960"/>
          </a:xfrm>
          <a:prstGeom prst="rect">
            <a:avLst/>
          </a:prstGeom>
          <a:noFill/>
          <a:ln/>
        </p:spPr>
        <p:txBody>
          <a:bodyPr wrap="square" lIns="0" tIns="0" rIns="0" bIns="0" rtlCol="0" anchor="ctr"/>
          <a:lstStyle/>
          <a:p>
            <a:pPr marL="0" indent="0" algn="ctr">
              <a:buNone/>
            </a:pPr>
            <a:r>
              <a:rPr lang="en-US" sz="3000" b="1" dirty="0">
                <a:solidFill>
                  <a:schemeClr val="tx2"/>
                </a:solidFill>
                <a:latin typeface="Cambria" pitchFamily="34" charset="0"/>
                <a:ea typeface="Cambria" pitchFamily="34" charset="-122"/>
                <a:cs typeface="Cambria" pitchFamily="34" charset="-120"/>
              </a:rPr>
              <a:t>+ 1,37%</a:t>
            </a:r>
            <a:endParaRPr lang="en-US" sz="3000" dirty="0"/>
          </a:p>
        </p:txBody>
      </p:sp>
      <p:sp>
        <p:nvSpPr>
          <p:cNvPr id="12" name="Text 9"/>
          <p:cNvSpPr txBox="1"/>
          <p:nvPr/>
        </p:nvSpPr>
        <p:spPr>
          <a:xfrm>
            <a:off x="6355080" y="2560320"/>
            <a:ext cx="2331720" cy="777240"/>
          </a:xfrm>
          <a:prstGeom prst="rect">
            <a:avLst/>
          </a:prstGeom>
          <a:noFill/>
          <a:ln/>
        </p:spPr>
        <p:txBody>
          <a:bodyPr wrap="square" lIns="0" tIns="0" rIns="0" bIns="0" rtlCol="0" anchor="t"/>
          <a:lstStyle/>
          <a:p>
            <a:pPr marL="0" indent="0" algn="ctr">
              <a:buNone/>
            </a:pPr>
            <a:r>
              <a:rPr lang="en-US" sz="1400" dirty="0">
                <a:solidFill>
                  <a:schemeClr val="tx1"/>
                </a:solidFill>
              </a:rPr>
              <a:t>creșterea reală a productivității</a:t>
            </a:r>
            <a:endParaRPr lang="en-US" sz="1400" dirty="0"/>
          </a:p>
        </p:txBody>
      </p:sp>
      <p:sp>
        <p:nvSpPr>
          <p:cNvPr id="13" name="Shape 10"/>
          <p:cNvSpPr/>
          <p:nvPr/>
        </p:nvSpPr>
        <p:spPr>
          <a:xfrm>
            <a:off x="9052560" y="1554480"/>
            <a:ext cx="2606040" cy="1920240"/>
          </a:xfrm>
          <a:prstGeom prst="roundRect">
            <a:avLst>
              <a:gd name="adj" fmla="val 3810"/>
            </a:avLst>
          </a:prstGeom>
          <a:solidFill>
            <a:schemeClr val="tx2"/>
          </a:solidFill>
          <a:ln/>
        </p:spPr>
        <p:txBody>
          <a:bodyPr/>
          <a:lstStyle/>
          <a:p>
            <a:endParaRPr lang="en-US"/>
          </a:p>
        </p:txBody>
      </p:sp>
      <p:sp>
        <p:nvSpPr>
          <p:cNvPr id="14" name="Text 11"/>
          <p:cNvSpPr txBox="1"/>
          <p:nvPr/>
        </p:nvSpPr>
        <p:spPr>
          <a:xfrm>
            <a:off x="9189720" y="1691640"/>
            <a:ext cx="2331720" cy="822960"/>
          </a:xfrm>
          <a:prstGeom prst="rect">
            <a:avLst/>
          </a:prstGeom>
          <a:noFill/>
          <a:ln/>
        </p:spPr>
        <p:txBody>
          <a:bodyPr wrap="square" lIns="0" tIns="0" rIns="0" bIns="0" rtlCol="0" anchor="ctr"/>
          <a:lstStyle/>
          <a:p>
            <a:pPr marL="0" indent="0" algn="ctr">
              <a:buNone/>
            </a:pPr>
            <a:r>
              <a:rPr lang="en-US" sz="3000" b="1" dirty="0">
                <a:solidFill>
                  <a:schemeClr val="bg1"/>
                </a:solidFill>
                <a:latin typeface="Cambria" pitchFamily="34" charset="0"/>
                <a:ea typeface="Cambria" pitchFamily="34" charset="-122"/>
                <a:cs typeface="Cambria" pitchFamily="34" charset="-120"/>
              </a:rPr>
              <a:t>= 4.583 lei</a:t>
            </a:r>
            <a:endParaRPr lang="en-US" sz="3000" dirty="0"/>
          </a:p>
        </p:txBody>
      </p:sp>
      <p:sp>
        <p:nvSpPr>
          <p:cNvPr id="15" name="Text 12"/>
          <p:cNvSpPr txBox="1"/>
          <p:nvPr/>
        </p:nvSpPr>
        <p:spPr>
          <a:xfrm>
            <a:off x="9189720" y="2560320"/>
            <a:ext cx="2331720" cy="777240"/>
          </a:xfrm>
          <a:prstGeom prst="rect">
            <a:avLst/>
          </a:prstGeom>
          <a:noFill/>
          <a:ln/>
        </p:spPr>
        <p:txBody>
          <a:bodyPr wrap="square" lIns="0" tIns="0" rIns="0" bIns="0" rtlCol="0" anchor="t"/>
          <a:lstStyle/>
          <a:p>
            <a:pPr marL="0" indent="0" algn="ctr">
              <a:buNone/>
            </a:pPr>
            <a:r>
              <a:rPr lang="en-US" sz="1400" dirty="0">
                <a:solidFill>
                  <a:schemeClr val="bg1"/>
                </a:solidFill>
              </a:rPr>
              <a:t>salariul minim 2027 (47,8% din câștigul mediu)</a:t>
            </a:r>
            <a:endParaRPr lang="en-US" sz="1400" dirty="0"/>
          </a:p>
        </p:txBody>
      </p:sp>
      <p:sp>
        <p:nvSpPr>
          <p:cNvPr id="16" name="card"/>
          <p:cNvSpPr/>
          <p:nvPr/>
        </p:nvSpPr>
        <p:spPr>
          <a:xfrm>
            <a:off x="548640" y="3840480"/>
            <a:ext cx="5486400" cy="1920240"/>
          </a:xfrm>
          <a:prstGeom prst="roundRect">
            <a:avLst>
              <a:gd name="adj" fmla="val 3810"/>
            </a:avLst>
          </a:prstGeom>
          <a:solidFill>
            <a:schemeClr val="bg2"/>
          </a:solidFill>
          <a:ln/>
        </p:spPr>
        <p:txBody>
          <a:bodyPr/>
          <a:lstStyle/>
          <a:p>
            <a:endParaRPr lang="en-US"/>
          </a:p>
        </p:txBody>
      </p:sp>
      <p:sp>
        <p:nvSpPr>
          <p:cNvPr id="17" name="Text 14"/>
          <p:cNvSpPr txBox="1"/>
          <p:nvPr/>
        </p:nvSpPr>
        <p:spPr>
          <a:xfrm>
            <a:off x="777240" y="4023360"/>
            <a:ext cx="5029200" cy="457200"/>
          </a:xfrm>
          <a:prstGeom prst="rect">
            <a:avLst/>
          </a:prstGeom>
          <a:noFill/>
          <a:ln/>
        </p:spPr>
        <p:txBody>
          <a:bodyPr wrap="square" lIns="0" tIns="0" rIns="0" bIns="0" rtlCol="0" anchor="t"/>
          <a:lstStyle/>
          <a:p>
            <a:pPr marL="0" indent="0">
              <a:buNone/>
            </a:pPr>
            <a:r>
              <a:rPr lang="en-US" sz="1700" b="1" dirty="0">
                <a:solidFill>
                  <a:schemeClr val="tx2"/>
                </a:solidFill>
              </a:rPr>
              <a:t>Ce înseamnă productivitatea</a:t>
            </a:r>
            <a:endParaRPr lang="en-US" sz="1700" dirty="0"/>
          </a:p>
        </p:txBody>
      </p:sp>
      <p:sp>
        <p:nvSpPr>
          <p:cNvPr id="18" name="Text 15"/>
          <p:cNvSpPr txBox="1"/>
          <p:nvPr/>
        </p:nvSpPr>
        <p:spPr>
          <a:xfrm>
            <a:off x="777240" y="4526280"/>
            <a:ext cx="5029200" cy="1051560"/>
          </a:xfrm>
          <a:prstGeom prst="rect">
            <a:avLst/>
          </a:prstGeom>
          <a:noFill/>
          <a:ln/>
        </p:spPr>
        <p:txBody>
          <a:bodyPr wrap="square" lIns="0" tIns="0" rIns="0" bIns="0" rtlCol="0" anchor="t"/>
          <a:lstStyle/>
          <a:p>
            <a:pPr marL="0" indent="0">
              <a:spcAft>
                <a:spcPts val="400"/>
              </a:spcAft>
              <a:buNone/>
            </a:pPr>
            <a:r>
              <a:rPr lang="en-US" sz="1400" dirty="0">
                <a:solidFill>
                  <a:schemeClr val="tx1"/>
                </a:solidFill>
              </a:rPr>
              <a:t>PIB real +1,7%, populația ocupată +0,33%, deci productivitatea crește cu 1,017 / 1,0033 – 1 = 1,37%.</a:t>
            </a:r>
            <a:endParaRPr lang="en-US" sz="1400" dirty="0"/>
          </a:p>
        </p:txBody>
      </p:sp>
      <p:sp>
        <p:nvSpPr>
          <p:cNvPr id="19" name="card"/>
          <p:cNvSpPr/>
          <p:nvPr/>
        </p:nvSpPr>
        <p:spPr>
          <a:xfrm>
            <a:off x="6263640" y="3840480"/>
            <a:ext cx="5349240" cy="1920240"/>
          </a:xfrm>
          <a:prstGeom prst="roundRect">
            <a:avLst>
              <a:gd name="adj" fmla="val 3810"/>
            </a:avLst>
          </a:prstGeom>
          <a:solidFill>
            <a:schemeClr val="bg2"/>
          </a:solidFill>
          <a:ln/>
        </p:spPr>
        <p:txBody>
          <a:bodyPr/>
          <a:lstStyle/>
          <a:p>
            <a:endParaRPr lang="en-US"/>
          </a:p>
        </p:txBody>
      </p:sp>
      <p:sp>
        <p:nvSpPr>
          <p:cNvPr id="20" name="Text 17"/>
          <p:cNvSpPr txBox="1"/>
          <p:nvPr/>
        </p:nvSpPr>
        <p:spPr>
          <a:xfrm>
            <a:off x="6492240" y="4023360"/>
            <a:ext cx="4892040" cy="457200"/>
          </a:xfrm>
          <a:prstGeom prst="rect">
            <a:avLst/>
          </a:prstGeom>
          <a:noFill/>
          <a:ln/>
        </p:spPr>
        <p:txBody>
          <a:bodyPr wrap="square" lIns="0" tIns="0" rIns="0" bIns="0" rtlCol="0" anchor="t"/>
          <a:lstStyle/>
          <a:p>
            <a:pPr marL="0" indent="0">
              <a:buNone/>
            </a:pPr>
            <a:r>
              <a:rPr lang="en-US" sz="1700" b="1" dirty="0">
                <a:solidFill>
                  <a:schemeClr val="tx2"/>
                </a:solidFill>
              </a:rPr>
              <a:t>De ce Ministerul obține 4.593 lei</a:t>
            </a:r>
            <a:endParaRPr lang="en-US" sz="1700" dirty="0"/>
          </a:p>
        </p:txBody>
      </p:sp>
      <p:sp>
        <p:nvSpPr>
          <p:cNvPr id="21" name="Text 18"/>
          <p:cNvSpPr txBox="1"/>
          <p:nvPr/>
        </p:nvSpPr>
        <p:spPr>
          <a:xfrm>
            <a:off x="6492240" y="4526280"/>
            <a:ext cx="4892040" cy="1051560"/>
          </a:xfrm>
          <a:prstGeom prst="rect">
            <a:avLst/>
          </a:prstGeom>
          <a:noFill/>
          <a:ln/>
        </p:spPr>
        <p:txBody>
          <a:bodyPr wrap="square" lIns="0" tIns="0" rIns="0" bIns="0" rtlCol="0" anchor="t"/>
          <a:lstStyle/>
          <a:p>
            <a:pPr marL="0" indent="0">
              <a:spcAft>
                <a:spcPts val="400"/>
              </a:spcAft>
              <a:buNone/>
            </a:pPr>
            <a:r>
              <a:rPr lang="en-US" sz="1400" dirty="0">
                <a:solidFill>
                  <a:schemeClr val="tx1"/>
                </a:solidFill>
              </a:rPr>
              <a:t>Folosește inflație de 4,4%, PIB +2,1% și ocupare +0,3%, nu prognoza CNSP pentru rectificare din aceeași lună.</a:t>
            </a:r>
            <a:endParaRPr lang="en-US" sz="1400" dirty="0"/>
          </a:p>
        </p:txBody>
      </p:sp>
      <p:sp>
        <p:nvSpPr>
          <p:cNvPr id="25"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200" b="1" dirty="0">
                <a:solidFill>
                  <a:schemeClr val="tx2"/>
                </a:solidFill>
                <a:latin typeface="Cambria" pitchFamily="34" charset="0"/>
                <a:ea typeface="Cambria" pitchFamily="34" charset="-122"/>
                <a:cs typeface="Cambria" pitchFamily="34" charset="-120"/>
              </a:rPr>
              <a:t>Trei variante pentru 2027, față de reperul din lege</a:t>
            </a:r>
            <a:endParaRPr lang="en-US" sz="3200" dirty="0"/>
          </a:p>
        </p:txBody>
      </p:sp>
      <p:graphicFrame>
        <p:nvGraphicFramePr>
          <p:cNvPr id="4" name="Chart 0"/>
          <p:cNvGraphicFramePr/>
          <p:nvPr/>
        </p:nvGraphicFramePr>
        <p:xfrm>
          <a:off x="548640" y="1280160"/>
          <a:ext cx="7863840"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1"/>
          <p:cNvSpPr txBox="1"/>
          <p:nvPr/>
        </p:nvSpPr>
        <p:spPr>
          <a:xfrm>
            <a:off x="8778240" y="1463040"/>
            <a:ext cx="2834640" cy="868680"/>
          </a:xfrm>
          <a:prstGeom prst="rect">
            <a:avLst/>
          </a:prstGeom>
          <a:noFill/>
          <a:ln/>
        </p:spPr>
        <p:txBody>
          <a:bodyPr wrap="square" lIns="0" tIns="0" rIns="0" bIns="0" rtlCol="0" anchor="b"/>
          <a:lstStyle/>
          <a:p>
            <a:pPr marL="0" indent="0">
              <a:buNone/>
            </a:pPr>
            <a:r>
              <a:rPr lang="en-US" sz="4000" b="1" dirty="0">
                <a:solidFill>
                  <a:schemeClr val="accent1"/>
                </a:solidFill>
                <a:latin typeface="Cambria" pitchFamily="34" charset="0"/>
                <a:ea typeface="Cambria" pitchFamily="34" charset="-122"/>
                <a:cs typeface="Cambria" pitchFamily="34" charset="-120"/>
              </a:rPr>
              <a:t>4.652 lei</a:t>
            </a:r>
            <a:endParaRPr lang="en-US" sz="4000" dirty="0"/>
          </a:p>
        </p:txBody>
      </p:sp>
      <p:sp>
        <p:nvSpPr>
          <p:cNvPr id="6" name="Text 2"/>
          <p:cNvSpPr txBox="1"/>
          <p:nvPr/>
        </p:nvSpPr>
        <p:spPr>
          <a:xfrm>
            <a:off x="8778240" y="2377440"/>
            <a:ext cx="2834640" cy="822960"/>
          </a:xfrm>
          <a:prstGeom prst="rect">
            <a:avLst/>
          </a:prstGeom>
          <a:noFill/>
          <a:ln/>
        </p:spPr>
        <p:txBody>
          <a:bodyPr wrap="square" lIns="0" tIns="0" rIns="0" bIns="0" rtlCol="0" anchor="t"/>
          <a:lstStyle/>
          <a:p>
            <a:pPr marL="0" indent="0">
              <a:buNone/>
            </a:pPr>
            <a:r>
              <a:rPr lang="en-US" sz="1400" dirty="0">
                <a:solidFill>
                  <a:schemeClr val="tx1"/>
                </a:solidFill>
              </a:rPr>
              <a:t>propunerea de lucru a studiului (varianta B): +7,6% nominal, +2,8% real, 48,5% din câștigul mediu</a:t>
            </a:r>
            <a:endParaRPr lang="en-US" sz="1400" dirty="0"/>
          </a:p>
        </p:txBody>
      </p:sp>
      <p:sp>
        <p:nvSpPr>
          <p:cNvPr id="7" name="Text 3"/>
          <p:cNvSpPr txBox="1"/>
          <p:nvPr/>
        </p:nvSpPr>
        <p:spPr>
          <a:xfrm>
            <a:off x="8778240" y="3657600"/>
            <a:ext cx="2834640" cy="868680"/>
          </a:xfrm>
          <a:prstGeom prst="rect">
            <a:avLst/>
          </a:prstGeom>
          <a:noFill/>
          <a:ln/>
        </p:spPr>
        <p:txBody>
          <a:bodyPr wrap="square" lIns="0" tIns="0" rIns="0" bIns="0" rtlCol="0" anchor="b"/>
          <a:lstStyle/>
          <a:p>
            <a:pPr marL="0" indent="0">
              <a:buNone/>
            </a:pPr>
            <a:r>
              <a:rPr lang="en-US" sz="4000" b="1" dirty="0">
                <a:solidFill>
                  <a:schemeClr val="tx2"/>
                </a:solidFill>
                <a:latin typeface="Cambria" pitchFamily="34" charset="0"/>
                <a:ea typeface="Cambria" pitchFamily="34" charset="-122"/>
                <a:cs typeface="Cambria" pitchFamily="34" charset="-120"/>
              </a:rPr>
              <a:t>4.583 lei</a:t>
            </a:r>
            <a:endParaRPr lang="en-US" sz="4000" dirty="0"/>
          </a:p>
        </p:txBody>
      </p:sp>
      <p:sp>
        <p:nvSpPr>
          <p:cNvPr id="8" name="Text 4"/>
          <p:cNvSpPr txBox="1"/>
          <p:nvPr/>
        </p:nvSpPr>
        <p:spPr>
          <a:xfrm>
            <a:off x="8778240" y="4572000"/>
            <a:ext cx="2834640" cy="822960"/>
          </a:xfrm>
          <a:prstGeom prst="rect">
            <a:avLst/>
          </a:prstGeom>
          <a:noFill/>
          <a:ln/>
        </p:spPr>
        <p:txBody>
          <a:bodyPr wrap="square" lIns="0" tIns="0" rIns="0" bIns="0" rtlCol="0" anchor="t"/>
          <a:lstStyle/>
          <a:p>
            <a:pPr marL="0" indent="0">
              <a:buNone/>
            </a:pPr>
            <a:r>
              <a:rPr lang="en-US" sz="1400" dirty="0">
                <a:solidFill>
                  <a:schemeClr val="tx1"/>
                </a:solidFill>
              </a:rPr>
              <a:t>formula legală actuală: +6,0% nominal, 47,8% din câștigul mediu</a:t>
            </a:r>
            <a:endParaRPr lang="en-US" sz="1400" dirty="0"/>
          </a:p>
        </p:txBody>
      </p:sp>
      <p:sp>
        <p:nvSpPr>
          <p:cNvPr id="9" name="Text 5"/>
          <p:cNvSpPr txBox="1"/>
          <p:nvPr/>
        </p:nvSpPr>
        <p:spPr>
          <a:xfrm>
            <a:off x="548640" y="5989320"/>
            <a:ext cx="11064240" cy="320040"/>
          </a:xfrm>
          <a:prstGeom prst="rect">
            <a:avLst/>
          </a:prstGeom>
          <a:noFill/>
          <a:ln/>
        </p:spPr>
        <p:txBody>
          <a:bodyPr wrap="square" lIns="0" tIns="0" rIns="0" bIns="0" rtlCol="0" anchor="ctr"/>
          <a:lstStyle/>
          <a:p>
            <a:pPr marL="0" indent="0">
              <a:buNone/>
            </a:pPr>
            <a:r>
              <a:rPr lang="en-US" sz="1000" i="1" dirty="0">
                <a:solidFill>
                  <a:schemeClr val="accent4"/>
                </a:solidFill>
              </a:rPr>
              <a:t>Calcule BNS pe prognoza CNSP (octombrie 2026). Intervalul de 47–52% se calculează, ca în lege, la câștigul salarial mediu brut prognozat pentru 2027 (9.586 lei), nu la salariul din formulă.</a:t>
            </a:r>
            <a:endParaRPr lang="en-US" sz="1000" dirty="0"/>
          </a:p>
        </p:txBody>
      </p:sp>
      <p:sp>
        <p:nvSpPr>
          <p:cNvPr id="25"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200" b="1" dirty="0">
                <a:solidFill>
                  <a:schemeClr val="tx2"/>
                </a:solidFill>
                <a:latin typeface="Cambria" pitchFamily="34" charset="0"/>
                <a:ea typeface="Cambria" pitchFamily="34" charset="-122"/>
                <a:cs typeface="Cambria" pitchFamily="34" charset="-120"/>
              </a:rPr>
              <a:t>Propunere de lucru: întâi recuperăm, apoi creștem</a:t>
            </a:r>
            <a:endParaRPr lang="en-US" sz="3200" dirty="0"/>
          </a:p>
        </p:txBody>
      </p:sp>
      <p:sp>
        <p:nvSpPr>
          <p:cNvPr id="4" name="Shape 1"/>
          <p:cNvSpPr/>
          <p:nvPr/>
        </p:nvSpPr>
        <p:spPr>
          <a:xfrm>
            <a:off x="548640" y="1463040"/>
            <a:ext cx="3474720" cy="2743200"/>
          </a:xfrm>
          <a:prstGeom prst="roundRect">
            <a:avLst>
              <a:gd name="adj" fmla="val 2667"/>
            </a:avLst>
          </a:prstGeom>
          <a:solidFill>
            <a:schemeClr val="bg2"/>
          </a:solidFill>
          <a:ln/>
        </p:spPr>
        <p:txBody>
          <a:bodyPr/>
          <a:lstStyle/>
          <a:p>
            <a:endParaRPr lang="en-US"/>
          </a:p>
        </p:txBody>
      </p:sp>
      <p:sp>
        <p:nvSpPr>
          <p:cNvPr id="5" name="Shape 2"/>
          <p:cNvSpPr/>
          <p:nvPr/>
        </p:nvSpPr>
        <p:spPr>
          <a:xfrm>
            <a:off x="777240" y="1691640"/>
            <a:ext cx="502920" cy="502920"/>
          </a:xfrm>
          <a:prstGeom prst="ellipse">
            <a:avLst/>
          </a:prstGeom>
          <a:solidFill>
            <a:schemeClr val="accent1"/>
          </a:solidFill>
          <a:ln/>
        </p:spPr>
        <p:txBody>
          <a:bodyPr/>
          <a:lstStyle/>
          <a:p>
            <a:endParaRPr lang="en-US"/>
          </a:p>
        </p:txBody>
      </p:sp>
      <p:sp>
        <p:nvSpPr>
          <p:cNvPr id="6" name="Text 3"/>
          <p:cNvSpPr txBox="1"/>
          <p:nvPr/>
        </p:nvSpPr>
        <p:spPr>
          <a:xfrm>
            <a:off x="777240" y="1691640"/>
            <a:ext cx="502920" cy="502920"/>
          </a:xfrm>
          <a:prstGeom prst="rect">
            <a:avLst/>
          </a:prstGeom>
          <a:noFill/>
          <a:ln/>
        </p:spPr>
        <p:txBody>
          <a:bodyPr wrap="square" lIns="0" tIns="0" rIns="0" bIns="0" rtlCol="0" anchor="ctr"/>
          <a:lstStyle/>
          <a:p>
            <a:pPr marL="0" indent="0" algn="ctr">
              <a:buNone/>
            </a:pPr>
            <a:r>
              <a:rPr lang="en-US" sz="1600" b="1" dirty="0">
                <a:solidFill>
                  <a:schemeClr val="bg1"/>
                </a:solidFill>
              </a:rPr>
              <a:t>1</a:t>
            </a:r>
            <a:endParaRPr lang="en-US" sz="1600" dirty="0"/>
          </a:p>
        </p:txBody>
      </p:sp>
      <p:sp>
        <p:nvSpPr>
          <p:cNvPr id="7" name="Text 4"/>
          <p:cNvSpPr txBox="1"/>
          <p:nvPr/>
        </p:nvSpPr>
        <p:spPr>
          <a:xfrm>
            <a:off x="1417320" y="1691640"/>
            <a:ext cx="2468880" cy="502920"/>
          </a:xfrm>
          <a:prstGeom prst="rect">
            <a:avLst/>
          </a:prstGeom>
          <a:noFill/>
          <a:ln/>
        </p:spPr>
        <p:txBody>
          <a:bodyPr wrap="square" lIns="0" tIns="0" rIns="0" bIns="0" rtlCol="0" anchor="ctr"/>
          <a:lstStyle/>
          <a:p>
            <a:pPr marL="0" indent="0">
              <a:buNone/>
            </a:pPr>
            <a:r>
              <a:rPr lang="en-US" sz="1800" b="1" dirty="0">
                <a:solidFill>
                  <a:schemeClr val="tx2"/>
                </a:solidFill>
              </a:rPr>
              <a:t>Comparăm</a:t>
            </a:r>
            <a:endParaRPr lang="en-US" sz="1800" dirty="0"/>
          </a:p>
        </p:txBody>
      </p:sp>
      <p:sp>
        <p:nvSpPr>
          <p:cNvPr id="8" name="Text 5"/>
          <p:cNvSpPr txBox="1"/>
          <p:nvPr/>
        </p:nvSpPr>
        <p:spPr>
          <a:xfrm>
            <a:off x="777240" y="2423160"/>
            <a:ext cx="3063240" cy="1645920"/>
          </a:xfrm>
          <a:prstGeom prst="rect">
            <a:avLst/>
          </a:prstGeom>
          <a:noFill/>
          <a:ln/>
        </p:spPr>
        <p:txBody>
          <a:bodyPr wrap="square" lIns="0" tIns="0" rIns="0" bIns="0" rtlCol="0" anchor="t"/>
          <a:lstStyle/>
          <a:p>
            <a:pPr marL="0" indent="0">
              <a:buNone/>
            </a:pPr>
            <a:r>
              <a:rPr lang="en-US" sz="1500" dirty="0">
                <a:solidFill>
                  <a:schemeClr val="tx1"/>
                </a:solidFill>
              </a:rPr>
              <a:t>4.325 lei (minimul actual) cu</a:t>
            </a:r>
            <a:endParaRPr lang="en-US" sz="1500" dirty="0"/>
          </a:p>
          <a:p>
            <a:pPr marL="0" indent="0">
              <a:buNone/>
            </a:pPr>
            <a:r>
              <a:rPr lang="en-US" sz="1500" dirty="0">
                <a:solidFill>
                  <a:schemeClr val="tx1"/>
                </a:solidFill>
              </a:rPr>
              <a:t>4.050 × 1,084 = 4.390 lei</a:t>
            </a:r>
            <a:endParaRPr lang="en-US" sz="1500" dirty="0"/>
          </a:p>
          <a:p>
            <a:pPr marL="0" indent="0">
              <a:buNone/>
            </a:pPr>
            <a:r>
              <a:rPr lang="en-US" sz="1500" dirty="0">
                <a:solidFill>
                  <a:schemeClr val="tx1"/>
                </a:solidFill>
              </a:rPr>
              <a:t>(minimul din 2025 indexat cu inflația din 2026)</a:t>
            </a:r>
            <a:endParaRPr lang="en-US" sz="1500" dirty="0"/>
          </a:p>
        </p:txBody>
      </p:sp>
      <p:sp>
        <p:nvSpPr>
          <p:cNvPr id="9" name="Shape 6"/>
          <p:cNvSpPr/>
          <p:nvPr/>
        </p:nvSpPr>
        <p:spPr>
          <a:xfrm>
            <a:off x="4297680" y="1463040"/>
            <a:ext cx="3474720" cy="2743200"/>
          </a:xfrm>
          <a:prstGeom prst="roundRect">
            <a:avLst>
              <a:gd name="adj" fmla="val 2667"/>
            </a:avLst>
          </a:prstGeom>
          <a:solidFill>
            <a:schemeClr val="bg2"/>
          </a:solidFill>
          <a:ln/>
        </p:spPr>
        <p:txBody>
          <a:bodyPr/>
          <a:lstStyle/>
          <a:p>
            <a:endParaRPr lang="en-US"/>
          </a:p>
        </p:txBody>
      </p:sp>
      <p:sp>
        <p:nvSpPr>
          <p:cNvPr id="10" name="Shape 7"/>
          <p:cNvSpPr/>
          <p:nvPr/>
        </p:nvSpPr>
        <p:spPr>
          <a:xfrm>
            <a:off x="4526280" y="1691640"/>
            <a:ext cx="502920" cy="502920"/>
          </a:xfrm>
          <a:prstGeom prst="ellipse">
            <a:avLst/>
          </a:prstGeom>
          <a:solidFill>
            <a:schemeClr val="accent1"/>
          </a:solidFill>
          <a:ln/>
        </p:spPr>
        <p:txBody>
          <a:bodyPr/>
          <a:lstStyle/>
          <a:p>
            <a:endParaRPr lang="en-US"/>
          </a:p>
        </p:txBody>
      </p:sp>
      <p:sp>
        <p:nvSpPr>
          <p:cNvPr id="11" name="Text 8"/>
          <p:cNvSpPr txBox="1"/>
          <p:nvPr/>
        </p:nvSpPr>
        <p:spPr>
          <a:xfrm>
            <a:off x="4526280" y="1691640"/>
            <a:ext cx="502920" cy="502920"/>
          </a:xfrm>
          <a:prstGeom prst="rect">
            <a:avLst/>
          </a:prstGeom>
          <a:noFill/>
          <a:ln/>
        </p:spPr>
        <p:txBody>
          <a:bodyPr wrap="square" lIns="0" tIns="0" rIns="0" bIns="0" rtlCol="0" anchor="ctr"/>
          <a:lstStyle/>
          <a:p>
            <a:pPr marL="0" indent="0" algn="ctr">
              <a:buNone/>
            </a:pPr>
            <a:r>
              <a:rPr lang="en-US" sz="1600" b="1" dirty="0">
                <a:solidFill>
                  <a:schemeClr val="bg1"/>
                </a:solidFill>
              </a:rPr>
              <a:t>2</a:t>
            </a:r>
            <a:endParaRPr lang="en-US" sz="1600" dirty="0"/>
          </a:p>
        </p:txBody>
      </p:sp>
      <p:sp>
        <p:nvSpPr>
          <p:cNvPr id="12" name="Text 9"/>
          <p:cNvSpPr txBox="1"/>
          <p:nvPr/>
        </p:nvSpPr>
        <p:spPr>
          <a:xfrm>
            <a:off x="5166360" y="1691640"/>
            <a:ext cx="2468880" cy="502920"/>
          </a:xfrm>
          <a:prstGeom prst="rect">
            <a:avLst/>
          </a:prstGeom>
          <a:noFill/>
          <a:ln/>
        </p:spPr>
        <p:txBody>
          <a:bodyPr wrap="square" lIns="0" tIns="0" rIns="0" bIns="0" rtlCol="0" anchor="ctr"/>
          <a:lstStyle/>
          <a:p>
            <a:pPr marL="0" indent="0">
              <a:buNone/>
            </a:pPr>
            <a:r>
              <a:rPr lang="en-US" sz="1800" b="1" dirty="0">
                <a:solidFill>
                  <a:schemeClr val="tx2"/>
                </a:solidFill>
              </a:rPr>
              <a:t>Alegem valoarea mai mare</a:t>
            </a:r>
            <a:endParaRPr lang="en-US" sz="1800" dirty="0"/>
          </a:p>
        </p:txBody>
      </p:sp>
      <p:sp>
        <p:nvSpPr>
          <p:cNvPr id="13" name="Text 10"/>
          <p:cNvSpPr txBox="1"/>
          <p:nvPr/>
        </p:nvSpPr>
        <p:spPr>
          <a:xfrm>
            <a:off x="4526280" y="2423160"/>
            <a:ext cx="3063240" cy="1645920"/>
          </a:xfrm>
          <a:prstGeom prst="rect">
            <a:avLst/>
          </a:prstGeom>
          <a:noFill/>
          <a:ln/>
        </p:spPr>
        <p:txBody>
          <a:bodyPr wrap="square" lIns="0" tIns="0" rIns="0" bIns="0" rtlCol="0" anchor="t"/>
          <a:lstStyle/>
          <a:p>
            <a:pPr marL="0" indent="0">
              <a:buNone/>
            </a:pPr>
            <a:r>
              <a:rPr lang="en-US" sz="1500" dirty="0">
                <a:solidFill>
                  <a:schemeClr val="tx1"/>
                </a:solidFill>
              </a:rPr>
              <a:t>4.390 lei devine baza formulei</a:t>
            </a:r>
            <a:endParaRPr lang="en-US" sz="1500" dirty="0"/>
          </a:p>
        </p:txBody>
      </p:sp>
      <p:sp>
        <p:nvSpPr>
          <p:cNvPr id="14" name="Shape 11"/>
          <p:cNvSpPr/>
          <p:nvPr/>
        </p:nvSpPr>
        <p:spPr>
          <a:xfrm>
            <a:off x="8046720" y="1463040"/>
            <a:ext cx="3474720" cy="2743200"/>
          </a:xfrm>
          <a:prstGeom prst="roundRect">
            <a:avLst>
              <a:gd name="adj" fmla="val 2667"/>
            </a:avLst>
          </a:prstGeom>
          <a:solidFill>
            <a:schemeClr val="tx2"/>
          </a:solidFill>
          <a:ln/>
        </p:spPr>
        <p:txBody>
          <a:bodyPr/>
          <a:lstStyle/>
          <a:p>
            <a:endParaRPr lang="en-US"/>
          </a:p>
        </p:txBody>
      </p:sp>
      <p:sp>
        <p:nvSpPr>
          <p:cNvPr id="15" name="Shape 12"/>
          <p:cNvSpPr/>
          <p:nvPr/>
        </p:nvSpPr>
        <p:spPr>
          <a:xfrm>
            <a:off x="8275320" y="1691640"/>
            <a:ext cx="502920" cy="502920"/>
          </a:xfrm>
          <a:prstGeom prst="ellipse">
            <a:avLst/>
          </a:prstGeom>
          <a:solidFill>
            <a:schemeClr val="accent1"/>
          </a:solidFill>
          <a:ln/>
        </p:spPr>
        <p:txBody>
          <a:bodyPr/>
          <a:lstStyle/>
          <a:p>
            <a:endParaRPr lang="en-US"/>
          </a:p>
        </p:txBody>
      </p:sp>
      <p:sp>
        <p:nvSpPr>
          <p:cNvPr id="16" name="Text 13"/>
          <p:cNvSpPr txBox="1"/>
          <p:nvPr/>
        </p:nvSpPr>
        <p:spPr>
          <a:xfrm>
            <a:off x="8275320" y="1691640"/>
            <a:ext cx="502920" cy="502920"/>
          </a:xfrm>
          <a:prstGeom prst="rect">
            <a:avLst/>
          </a:prstGeom>
          <a:noFill/>
          <a:ln/>
        </p:spPr>
        <p:txBody>
          <a:bodyPr wrap="square" lIns="0" tIns="0" rIns="0" bIns="0" rtlCol="0" anchor="ctr"/>
          <a:lstStyle/>
          <a:p>
            <a:pPr marL="0" indent="0" algn="ctr">
              <a:buNone/>
            </a:pPr>
            <a:r>
              <a:rPr lang="en-US" sz="1600" b="1" dirty="0">
                <a:solidFill>
                  <a:schemeClr val="bg1"/>
                </a:solidFill>
              </a:rPr>
              <a:t>3</a:t>
            </a:r>
            <a:endParaRPr lang="en-US" sz="1600" dirty="0"/>
          </a:p>
        </p:txBody>
      </p:sp>
      <p:sp>
        <p:nvSpPr>
          <p:cNvPr id="17" name="Text 14"/>
          <p:cNvSpPr txBox="1"/>
          <p:nvPr/>
        </p:nvSpPr>
        <p:spPr>
          <a:xfrm>
            <a:off x="8915400" y="1691640"/>
            <a:ext cx="2468880" cy="502920"/>
          </a:xfrm>
          <a:prstGeom prst="rect">
            <a:avLst/>
          </a:prstGeom>
          <a:noFill/>
          <a:ln/>
        </p:spPr>
        <p:txBody>
          <a:bodyPr wrap="square" lIns="0" tIns="0" rIns="0" bIns="0" rtlCol="0" anchor="ctr"/>
          <a:lstStyle/>
          <a:p>
            <a:pPr marL="0" indent="0">
              <a:buNone/>
            </a:pPr>
            <a:r>
              <a:rPr lang="en-US" sz="1800" b="1" dirty="0">
                <a:solidFill>
                  <a:schemeClr val="bg1"/>
                </a:solidFill>
              </a:rPr>
              <a:t>Aplicăm formula legală</a:t>
            </a:r>
            <a:endParaRPr lang="en-US" sz="1800" dirty="0"/>
          </a:p>
        </p:txBody>
      </p:sp>
      <p:sp>
        <p:nvSpPr>
          <p:cNvPr id="18" name="Text 15"/>
          <p:cNvSpPr txBox="1"/>
          <p:nvPr/>
        </p:nvSpPr>
        <p:spPr>
          <a:xfrm>
            <a:off x="8275320" y="2423160"/>
            <a:ext cx="3063240" cy="1645920"/>
          </a:xfrm>
          <a:prstGeom prst="rect">
            <a:avLst/>
          </a:prstGeom>
          <a:noFill/>
          <a:ln/>
        </p:spPr>
        <p:txBody>
          <a:bodyPr wrap="square" lIns="0" tIns="0" rIns="0" bIns="0" rtlCol="0" anchor="t"/>
          <a:lstStyle/>
          <a:p>
            <a:pPr marL="0" indent="0">
              <a:buNone/>
            </a:pPr>
            <a:r>
              <a:rPr lang="en-US" sz="1500" dirty="0">
                <a:solidFill>
                  <a:schemeClr val="bg1"/>
                </a:solidFill>
              </a:rPr>
              <a:t>4.390 × (1 + 4,6% + 1,37%) = 4.652 lei</a:t>
            </a:r>
            <a:endParaRPr lang="en-US" sz="1500" dirty="0"/>
          </a:p>
        </p:txBody>
      </p:sp>
      <p:sp>
        <p:nvSpPr>
          <p:cNvPr id="19" name="Shape 16"/>
          <p:cNvSpPr/>
          <p:nvPr/>
        </p:nvSpPr>
        <p:spPr>
          <a:xfrm>
            <a:off x="548640" y="4526280"/>
            <a:ext cx="11064240" cy="1188720"/>
          </a:xfrm>
          <a:prstGeom prst="roundRect">
            <a:avLst>
              <a:gd name="adj" fmla="val 6154"/>
            </a:avLst>
          </a:prstGeom>
          <a:solidFill>
            <a:schemeClr val="bg2"/>
          </a:solidFill>
          <a:ln/>
        </p:spPr>
        <p:txBody>
          <a:bodyPr/>
          <a:lstStyle/>
          <a:p>
            <a:endParaRPr lang="en-US"/>
          </a:p>
        </p:txBody>
      </p:sp>
      <p:sp>
        <p:nvSpPr>
          <p:cNvPr id="20" name="Text 17"/>
          <p:cNvSpPr txBox="1"/>
          <p:nvPr/>
        </p:nvSpPr>
        <p:spPr>
          <a:xfrm>
            <a:off x="822960" y="4617720"/>
            <a:ext cx="10515600" cy="1005840"/>
          </a:xfrm>
          <a:prstGeom prst="rect">
            <a:avLst/>
          </a:prstGeom>
          <a:noFill/>
          <a:ln/>
        </p:spPr>
        <p:txBody>
          <a:bodyPr wrap="square" lIns="0" tIns="0" rIns="0" bIns="0" rtlCol="0" anchor="ctr"/>
          <a:lstStyle/>
          <a:p>
            <a:pPr marL="0" indent="0">
              <a:buNone/>
            </a:pPr>
            <a:r>
              <a:rPr lang="en-US" sz="1600" b="1" dirty="0">
                <a:solidFill>
                  <a:schemeClr val="tx2"/>
                </a:solidFill>
              </a:rPr>
              <a:t>Pentru 2027 nu e nevoie de schimbarea formulei: </a:t>
            </a:r>
            <a:r>
              <a:rPr lang="en-US" sz="1600" dirty="0">
                <a:solidFill>
                  <a:schemeClr val="tx2"/>
                </a:solidFill>
              </a:rPr>
              <a:t>4.652 lei = 48,5% din câștigul mediu prognozat, în marja de negociere din HG nr. 35/2025 (între 4.583 lei, din formulă, și 4.985 lei, limita de sus). Pe termen lung, recuperarea ar trebui scrisă în formulă.</a:t>
            </a:r>
            <a:endParaRPr lang="en-US" sz="1600" dirty="0"/>
          </a:p>
        </p:txBody>
      </p:sp>
      <p:sp>
        <p:nvSpPr>
          <p:cNvPr id="25"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200" b="1" dirty="0">
                <a:solidFill>
                  <a:schemeClr val="tx2"/>
                </a:solidFill>
                <a:latin typeface="Cambria" pitchFamily="34" charset="0"/>
                <a:ea typeface="Cambria" pitchFamily="34" charset="-122"/>
                <a:cs typeface="Cambria" pitchFamily="34" charset="-120"/>
              </a:rPr>
              <a:t>De ce nu regula „50% din salariul mediu”</a:t>
            </a:r>
            <a:endParaRPr lang="en-US" sz="3200" dirty="0"/>
          </a:p>
        </p:txBody>
      </p:sp>
      <p:sp>
        <p:nvSpPr>
          <p:cNvPr id="4" name="card"/>
          <p:cNvSpPr/>
          <p:nvPr/>
        </p:nvSpPr>
        <p:spPr>
          <a:xfrm>
            <a:off x="548640" y="1371600"/>
            <a:ext cx="2606040" cy="4434840"/>
          </a:xfrm>
          <a:prstGeom prst="roundRect">
            <a:avLst>
              <a:gd name="adj" fmla="val 2807"/>
            </a:avLst>
          </a:prstGeom>
          <a:solidFill>
            <a:schemeClr val="bg2"/>
          </a:solidFill>
          <a:ln/>
        </p:spPr>
        <p:txBody>
          <a:bodyPr/>
          <a:lstStyle/>
          <a:p>
            <a:endParaRPr lang="en-US"/>
          </a:p>
        </p:txBody>
      </p:sp>
      <p:sp>
        <p:nvSpPr>
          <p:cNvPr id="5" name="Text 2"/>
          <p:cNvSpPr txBox="1"/>
          <p:nvPr/>
        </p:nvSpPr>
        <p:spPr>
          <a:xfrm>
            <a:off x="777240" y="1554480"/>
            <a:ext cx="2148840" cy="731520"/>
          </a:xfrm>
          <a:prstGeom prst="rect">
            <a:avLst/>
          </a:prstGeom>
          <a:noFill/>
          <a:ln/>
        </p:spPr>
        <p:txBody>
          <a:bodyPr wrap="square" lIns="0" tIns="0" rIns="0" bIns="0" rtlCol="0" anchor="t"/>
          <a:lstStyle/>
          <a:p>
            <a:pPr marL="0" indent="0">
              <a:buNone/>
            </a:pPr>
            <a:r>
              <a:rPr lang="en-US" sz="1700" b="1" dirty="0">
                <a:solidFill>
                  <a:schemeClr val="tx2"/>
                </a:solidFill>
              </a:rPr>
              <a:t>Avantaj aparent</a:t>
            </a:r>
            <a:endParaRPr lang="en-US" sz="1700" dirty="0"/>
          </a:p>
        </p:txBody>
      </p:sp>
      <p:sp>
        <p:nvSpPr>
          <p:cNvPr id="6" name="Text 3"/>
          <p:cNvSpPr txBox="1"/>
          <p:nvPr/>
        </p:nvSpPr>
        <p:spPr>
          <a:xfrm>
            <a:off x="777240" y="2331720"/>
            <a:ext cx="2148840" cy="3291840"/>
          </a:xfrm>
          <a:prstGeom prst="rect">
            <a:avLst/>
          </a:prstGeom>
          <a:noFill/>
          <a:ln/>
        </p:spPr>
        <p:txBody>
          <a:bodyPr wrap="square" lIns="0" tIns="0" rIns="0" bIns="0" rtlCol="0" anchor="t"/>
          <a:lstStyle/>
          <a:p>
            <a:pPr marL="0" indent="0">
              <a:spcAft>
                <a:spcPts val="400"/>
              </a:spcAft>
              <a:buNone/>
            </a:pPr>
            <a:r>
              <a:rPr lang="en-US" sz="1400" dirty="0">
                <a:solidFill>
                  <a:schemeClr val="tx1"/>
                </a:solidFill>
              </a:rPr>
              <a:t>4.702 lei în 2027, pe seria lunară a INS.</a:t>
            </a:r>
            <a:endParaRPr lang="en-US" sz="1400" dirty="0"/>
          </a:p>
          <a:p>
            <a:pPr marL="0" indent="0">
              <a:spcAft>
                <a:spcPts val="400"/>
              </a:spcAft>
              <a:buNone/>
            </a:pPr>
            <a:endParaRPr lang="en-US" sz="1400" dirty="0"/>
          </a:p>
          <a:p>
            <a:pPr marL="0" indent="0">
              <a:spcAft>
                <a:spcPts val="400"/>
              </a:spcAft>
              <a:buNone/>
            </a:pPr>
            <a:r>
              <a:rPr lang="en-US" sz="1400" dirty="0">
                <a:solidFill>
                  <a:schemeClr val="tx1"/>
                </a:solidFill>
              </a:rPr>
              <a:t>Pe baza anuală folosită de CNSP: doar 4.566 lei, sub variantele A și B.</a:t>
            </a:r>
            <a:endParaRPr lang="en-US" sz="1400" dirty="0"/>
          </a:p>
        </p:txBody>
      </p:sp>
      <p:sp>
        <p:nvSpPr>
          <p:cNvPr id="7" name="card"/>
          <p:cNvSpPr/>
          <p:nvPr/>
        </p:nvSpPr>
        <p:spPr>
          <a:xfrm>
            <a:off x="3364992" y="1371600"/>
            <a:ext cx="2606040" cy="4434840"/>
          </a:xfrm>
          <a:prstGeom prst="roundRect">
            <a:avLst>
              <a:gd name="adj" fmla="val 2807"/>
            </a:avLst>
          </a:prstGeom>
          <a:solidFill>
            <a:schemeClr val="bg2"/>
          </a:solidFill>
          <a:ln/>
        </p:spPr>
        <p:txBody>
          <a:bodyPr/>
          <a:lstStyle/>
          <a:p>
            <a:endParaRPr lang="en-US"/>
          </a:p>
        </p:txBody>
      </p:sp>
      <p:sp>
        <p:nvSpPr>
          <p:cNvPr id="8" name="Text 5"/>
          <p:cNvSpPr txBox="1"/>
          <p:nvPr/>
        </p:nvSpPr>
        <p:spPr>
          <a:xfrm>
            <a:off x="3593592" y="1554480"/>
            <a:ext cx="2148840" cy="731520"/>
          </a:xfrm>
          <a:prstGeom prst="rect">
            <a:avLst/>
          </a:prstGeom>
          <a:noFill/>
          <a:ln/>
        </p:spPr>
        <p:txBody>
          <a:bodyPr wrap="square" lIns="0" tIns="0" rIns="0" bIns="0" rtlCol="0" anchor="t"/>
          <a:lstStyle/>
          <a:p>
            <a:pPr marL="0" indent="0">
              <a:buNone/>
            </a:pPr>
            <a:r>
              <a:rPr lang="en-US" sz="1700" b="1" dirty="0">
                <a:solidFill>
                  <a:schemeClr val="accent1"/>
                </a:solidFill>
              </a:rPr>
              <a:t>Nu protejează în anii grei</a:t>
            </a:r>
            <a:endParaRPr lang="en-US" sz="1700" dirty="0"/>
          </a:p>
        </p:txBody>
      </p:sp>
      <p:sp>
        <p:nvSpPr>
          <p:cNvPr id="9" name="Text 6"/>
          <p:cNvSpPr txBox="1"/>
          <p:nvPr/>
        </p:nvSpPr>
        <p:spPr>
          <a:xfrm>
            <a:off x="3593592" y="2331720"/>
            <a:ext cx="2148840" cy="3291840"/>
          </a:xfrm>
          <a:prstGeom prst="rect">
            <a:avLst/>
          </a:prstGeom>
          <a:noFill/>
          <a:ln/>
        </p:spPr>
        <p:txBody>
          <a:bodyPr wrap="square" lIns="0" tIns="0" rIns="0" bIns="0" rtlCol="0" anchor="t"/>
          <a:lstStyle/>
          <a:p>
            <a:pPr marL="0" indent="0">
              <a:spcAft>
                <a:spcPts val="400"/>
              </a:spcAft>
              <a:buNone/>
            </a:pPr>
            <a:r>
              <a:rPr lang="en-US" sz="1400" dirty="0">
                <a:solidFill>
                  <a:schemeClr val="tx1"/>
                </a:solidFill>
              </a:rPr>
              <a:t>Câștigul salarial real a scăzut cu 1,1% în 2025 și cu 3,3% în 2026.</a:t>
            </a:r>
            <a:endParaRPr lang="en-US" sz="1400" dirty="0"/>
          </a:p>
          <a:p>
            <a:pPr marL="0" indent="0">
              <a:spcAft>
                <a:spcPts val="400"/>
              </a:spcAft>
              <a:buNone/>
            </a:pPr>
            <a:endParaRPr lang="en-US" sz="1400" dirty="0"/>
          </a:p>
          <a:p>
            <a:pPr marL="0" indent="0">
              <a:spcAft>
                <a:spcPts val="400"/>
              </a:spcAft>
              <a:buNone/>
            </a:pPr>
            <a:r>
              <a:rPr lang="en-US" sz="1400" dirty="0">
                <a:solidFill>
                  <a:schemeClr val="tx1"/>
                </a:solidFill>
              </a:rPr>
              <a:t>Regula ar fi transmis aceste scăderi și salariului minim.</a:t>
            </a:r>
            <a:endParaRPr lang="en-US" sz="1400" dirty="0"/>
          </a:p>
        </p:txBody>
      </p:sp>
      <p:sp>
        <p:nvSpPr>
          <p:cNvPr id="10" name="card"/>
          <p:cNvSpPr/>
          <p:nvPr/>
        </p:nvSpPr>
        <p:spPr>
          <a:xfrm>
            <a:off x="6181344" y="1371600"/>
            <a:ext cx="2606040" cy="4434840"/>
          </a:xfrm>
          <a:prstGeom prst="roundRect">
            <a:avLst>
              <a:gd name="adj" fmla="val 2807"/>
            </a:avLst>
          </a:prstGeom>
          <a:solidFill>
            <a:schemeClr val="bg2"/>
          </a:solidFill>
          <a:ln/>
        </p:spPr>
        <p:txBody>
          <a:bodyPr/>
          <a:lstStyle/>
          <a:p>
            <a:endParaRPr lang="en-US"/>
          </a:p>
        </p:txBody>
      </p:sp>
      <p:sp>
        <p:nvSpPr>
          <p:cNvPr id="11" name="Text 8"/>
          <p:cNvSpPr txBox="1"/>
          <p:nvPr/>
        </p:nvSpPr>
        <p:spPr>
          <a:xfrm>
            <a:off x="6409944" y="1554480"/>
            <a:ext cx="2148840" cy="731520"/>
          </a:xfrm>
          <a:prstGeom prst="rect">
            <a:avLst/>
          </a:prstGeom>
          <a:noFill/>
          <a:ln/>
        </p:spPr>
        <p:txBody>
          <a:bodyPr wrap="square" lIns="0" tIns="0" rIns="0" bIns="0" rtlCol="0" anchor="t"/>
          <a:lstStyle/>
          <a:p>
            <a:pPr marL="0" indent="0">
              <a:buNone/>
            </a:pPr>
            <a:r>
              <a:rPr lang="en-US" sz="1700" b="1" dirty="0">
                <a:solidFill>
                  <a:schemeClr val="tx2"/>
                </a:solidFill>
              </a:rPr>
              <a:t>Ce ar fi dat în 2025 și 2026</a:t>
            </a:r>
            <a:endParaRPr lang="en-US" sz="1700" dirty="0"/>
          </a:p>
        </p:txBody>
      </p:sp>
      <p:sp>
        <p:nvSpPr>
          <p:cNvPr id="12" name="Text 9"/>
          <p:cNvSpPr txBox="1"/>
          <p:nvPr/>
        </p:nvSpPr>
        <p:spPr>
          <a:xfrm>
            <a:off x="6409944" y="2331720"/>
            <a:ext cx="2148840" cy="3291840"/>
          </a:xfrm>
          <a:prstGeom prst="rect">
            <a:avLst/>
          </a:prstGeom>
          <a:noFill/>
          <a:ln/>
        </p:spPr>
        <p:txBody>
          <a:bodyPr wrap="square" lIns="0" tIns="0" rIns="0" bIns="0" rtlCol="0" anchor="t"/>
          <a:lstStyle/>
          <a:p>
            <a:pPr marL="0" indent="0">
              <a:spcAft>
                <a:spcPts val="400"/>
              </a:spcAft>
              <a:buNone/>
            </a:pPr>
            <a:r>
              <a:rPr lang="en-US" sz="1400" dirty="0">
                <a:solidFill>
                  <a:schemeClr val="tx1"/>
                </a:solidFill>
              </a:rPr>
              <a:t>2025: 3.972 lei, sub cei 4.050 lei efectivi.</a:t>
            </a:r>
            <a:endParaRPr lang="en-US" sz="1400" dirty="0"/>
          </a:p>
          <a:p>
            <a:pPr marL="0" indent="0">
              <a:spcAft>
                <a:spcPts val="400"/>
              </a:spcAft>
              <a:buNone/>
            </a:pPr>
            <a:endParaRPr lang="en-US" sz="1400" dirty="0"/>
          </a:p>
          <a:p>
            <a:pPr marL="0" indent="0">
              <a:spcAft>
                <a:spcPts val="400"/>
              </a:spcAft>
              <a:buNone/>
            </a:pPr>
            <a:r>
              <a:rPr lang="en-US" sz="1400" dirty="0">
                <a:solidFill>
                  <a:schemeClr val="tx1"/>
                </a:solidFill>
              </a:rPr>
              <a:t>2026: circa 4.190 lei (estimare), peste 4.050 lei din prima jumătate, sub 4.325 lei din iulie; pe medie, cât realitatea (4.187,5 lei).</a:t>
            </a:r>
            <a:endParaRPr lang="en-US" sz="1400" dirty="0"/>
          </a:p>
        </p:txBody>
      </p:sp>
      <p:sp>
        <p:nvSpPr>
          <p:cNvPr id="13" name="card"/>
          <p:cNvSpPr/>
          <p:nvPr/>
        </p:nvSpPr>
        <p:spPr>
          <a:xfrm>
            <a:off x="8997696" y="1371600"/>
            <a:ext cx="2615184" cy="4434840"/>
          </a:xfrm>
          <a:prstGeom prst="roundRect">
            <a:avLst>
              <a:gd name="adj" fmla="val 2797"/>
            </a:avLst>
          </a:prstGeom>
          <a:solidFill>
            <a:schemeClr val="bg2"/>
          </a:solidFill>
          <a:ln/>
        </p:spPr>
        <p:txBody>
          <a:bodyPr/>
          <a:lstStyle/>
          <a:p>
            <a:endParaRPr lang="en-US"/>
          </a:p>
        </p:txBody>
      </p:sp>
      <p:sp>
        <p:nvSpPr>
          <p:cNvPr id="14" name="Text 11"/>
          <p:cNvSpPr txBox="1"/>
          <p:nvPr/>
        </p:nvSpPr>
        <p:spPr>
          <a:xfrm>
            <a:off x="9226296" y="1554480"/>
            <a:ext cx="2157984" cy="731520"/>
          </a:xfrm>
          <a:prstGeom prst="rect">
            <a:avLst/>
          </a:prstGeom>
          <a:noFill/>
          <a:ln/>
        </p:spPr>
        <p:txBody>
          <a:bodyPr wrap="square" lIns="0" tIns="0" rIns="0" bIns="0" rtlCol="0" anchor="t"/>
          <a:lstStyle/>
          <a:p>
            <a:pPr marL="0" indent="0">
              <a:buNone/>
            </a:pPr>
            <a:r>
              <a:rPr lang="en-US" sz="1700" b="1" dirty="0">
                <a:solidFill>
                  <a:schemeClr val="tx2"/>
                </a:solidFill>
              </a:rPr>
              <a:t>Bulgaria a renunțat la ea</a:t>
            </a:r>
            <a:endParaRPr lang="en-US" sz="1700" dirty="0"/>
          </a:p>
        </p:txBody>
      </p:sp>
      <p:sp>
        <p:nvSpPr>
          <p:cNvPr id="15" name="Text 12"/>
          <p:cNvSpPr txBox="1"/>
          <p:nvPr/>
        </p:nvSpPr>
        <p:spPr>
          <a:xfrm>
            <a:off x="9226296" y="2331720"/>
            <a:ext cx="2157984" cy="3291840"/>
          </a:xfrm>
          <a:prstGeom prst="rect">
            <a:avLst/>
          </a:prstGeom>
          <a:noFill/>
          <a:ln/>
        </p:spPr>
        <p:txBody>
          <a:bodyPr wrap="square" lIns="0" tIns="0" rIns="0" bIns="0" rtlCol="0" anchor="t"/>
          <a:lstStyle/>
          <a:p>
            <a:pPr marL="0" indent="0">
              <a:spcAft>
                <a:spcPts val="400"/>
              </a:spcAft>
              <a:buNone/>
            </a:pPr>
            <a:r>
              <a:rPr lang="en-US" sz="1400" dirty="0">
                <a:solidFill>
                  <a:schemeClr val="tx1"/>
                </a:solidFill>
              </a:rPr>
              <a:t>Din 2027, salariul minim bulgar se stabilește pe baza a patru indicatori: prețurile unui coș de bunuri de bază, salariul median, salariul mediu și productivitatea.</a:t>
            </a:r>
            <a:endParaRPr lang="en-US" sz="1400" dirty="0"/>
          </a:p>
        </p:txBody>
      </p:sp>
      <p:sp>
        <p:nvSpPr>
          <p:cNvPr id="16" name="Text 13"/>
          <p:cNvSpPr txBox="1"/>
          <p:nvPr/>
        </p:nvSpPr>
        <p:spPr>
          <a:xfrm>
            <a:off x="548640" y="5989320"/>
            <a:ext cx="11064240" cy="320040"/>
          </a:xfrm>
          <a:prstGeom prst="rect">
            <a:avLst/>
          </a:prstGeom>
          <a:noFill/>
          <a:ln/>
        </p:spPr>
        <p:txBody>
          <a:bodyPr wrap="square" lIns="0" tIns="0" rIns="0" bIns="0" rtlCol="0" anchor="ctr"/>
          <a:lstStyle/>
          <a:p>
            <a:pPr marL="0" indent="0">
              <a:buNone/>
            </a:pPr>
            <a:r>
              <a:rPr lang="en-US" sz="1000" i="1" dirty="0">
                <a:solidFill>
                  <a:schemeClr val="accent4"/>
                </a:solidFill>
              </a:rPr>
              <a:t>Precizare: regula ar fi evitat înghețarea, dar nu ar fi dat sistematic mai mult. 2025: calcul BNS (2024), iulie 2023 – iunie 2024. 2026: estimare pe media anuală INS 2024–2025 (pe seria lunară, ceva mai mult).</a:t>
            </a:r>
            <a:endParaRPr lang="en-US" sz="1000" dirty="0"/>
          </a:p>
        </p:txBody>
      </p:sp>
      <p:sp>
        <p:nvSpPr>
          <p:cNvPr id="25"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cerc"/>
          <p:cNvSpPr/>
          <p:nvPr/>
        </p:nvSpPr>
        <p:spPr>
          <a:xfrm>
            <a:off x="731520" y="2560320"/>
            <a:ext cx="1051560" cy="1051560"/>
          </a:xfrm>
          <a:prstGeom prst="ellipse">
            <a:avLst/>
          </a:prstGeom>
          <a:solidFill>
            <a:schemeClr val="accent1"/>
          </a:solidFill>
          <a:ln/>
        </p:spPr>
        <p:txBody>
          <a:bodyPr/>
          <a:lstStyle/>
          <a:p>
            <a:endParaRPr lang="en-US"/>
          </a:p>
        </p:txBody>
      </p:sp>
      <p:sp>
        <p:nvSpPr>
          <p:cNvPr id="3" name="Text 1"/>
          <p:cNvSpPr txBox="1"/>
          <p:nvPr/>
        </p:nvSpPr>
        <p:spPr>
          <a:xfrm>
            <a:off x="731520" y="2560320"/>
            <a:ext cx="1051560" cy="1051560"/>
          </a:xfrm>
          <a:prstGeom prst="rect">
            <a:avLst/>
          </a:prstGeom>
          <a:noFill/>
          <a:ln/>
        </p:spPr>
        <p:txBody>
          <a:bodyPr wrap="square" lIns="0" tIns="0" rIns="0" bIns="0" rtlCol="0" anchor="ctr"/>
          <a:lstStyle/>
          <a:p>
            <a:pPr marL="0" indent="0" algn="ctr">
              <a:buNone/>
            </a:pPr>
            <a:r>
              <a:rPr lang="en-US" sz="4000" b="1" dirty="0">
                <a:solidFill>
                  <a:schemeClr val="bg1"/>
                </a:solidFill>
                <a:latin typeface="Cambria" pitchFamily="34" charset="0"/>
                <a:ea typeface="Cambria" pitchFamily="34" charset="-122"/>
                <a:cs typeface="Cambria" pitchFamily="34" charset="-120"/>
              </a:rPr>
              <a:t>4</a:t>
            </a:r>
            <a:endParaRPr lang="en-US" sz="4000" dirty="0"/>
          </a:p>
        </p:txBody>
      </p:sp>
      <p:sp>
        <p:nvSpPr>
          <p:cNvPr id="4" name="Text 0"/>
          <p:cNvSpPr>
            <a:spLocks noGrp="1"/>
          </p:cNvSpPr>
          <p:nvPr>
            <p:ph type="title" idx="100" hasCustomPrompt="1"/>
          </p:nvPr>
        </p:nvSpPr>
        <p:spPr>
          <a:xfrm>
            <a:off x="2103120" y="1463040"/>
            <a:ext cx="9326880" cy="2103120"/>
          </a:xfrm>
          <a:prstGeom prst="rect">
            <a:avLst/>
          </a:prstGeom>
          <a:noFill/>
          <a:ln/>
        </p:spPr>
        <p:txBody>
          <a:bodyPr wrap="square" rtlCol="0" anchor="b"/>
          <a:lstStyle/>
          <a:p>
            <a:pPr marL="0" indent="0" algn="l">
              <a:buNone/>
            </a:pPr>
            <a:r>
              <a:rPr lang="en-US" sz="4000" b="1" dirty="0">
                <a:solidFill>
                  <a:schemeClr val="bg1"/>
                </a:solidFill>
                <a:latin typeface="Cambria" pitchFamily="34" charset="0"/>
                <a:ea typeface="Cambria" pitchFamily="34" charset="-122"/>
                <a:cs typeface="Cambria" pitchFamily="34" charset="-120"/>
              </a:rPr>
              <a:t>Este salariul minim adecvat?</a:t>
            </a:r>
            <a:endParaRPr lang="en-US" sz="4000" dirty="0"/>
          </a:p>
        </p:txBody>
      </p:sp>
      <p:sp>
        <p:nvSpPr>
          <p:cNvPr id="5" name="Text 0"/>
          <p:cNvSpPr>
            <a:spLocks noGrp="1"/>
          </p:cNvSpPr>
          <p:nvPr>
            <p:ph type="body" idx="101" hasCustomPrompt="1"/>
          </p:nvPr>
        </p:nvSpPr>
        <p:spPr>
          <a:xfrm>
            <a:off x="2103120" y="3657600"/>
            <a:ext cx="9326880" cy="822960"/>
          </a:xfrm>
          <a:prstGeom prst="rect">
            <a:avLst/>
          </a:prstGeom>
          <a:noFill/>
          <a:ln/>
        </p:spPr>
        <p:txBody>
          <a:bodyPr wrap="square" rtlCol="0" anchor="t"/>
          <a:lstStyle/>
          <a:p>
            <a:pPr marL="0" indent="0" algn="l">
              <a:buNone/>
            </a:pPr>
            <a:r>
              <a:rPr lang="en-US" sz="1800" dirty="0">
                <a:solidFill>
                  <a:schemeClr val="bg2"/>
                </a:solidFill>
              </a:rPr>
              <a:t>Comparația europeană, Bulgaria și traiul decent</a:t>
            </a:r>
            <a:endParaRPr lang="en-US" sz="1800" dirty="0"/>
          </a:p>
        </p:txBody>
      </p:sp>
      <p:sp>
        <p:nvSpPr>
          <p:cNvPr id="25"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bg2"/>
                </a:solidFill>
              </a:defRPr>
            </a:lvl1pPr>
          </a:lstStyle>
          <a:p>
            <a:pPr algn="r"/>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200" b="1" dirty="0">
                <a:solidFill>
                  <a:schemeClr val="tx2"/>
                </a:solidFill>
                <a:latin typeface="Cambria" pitchFamily="34" charset="0"/>
                <a:ea typeface="Cambria" pitchFamily="34" charset="-122"/>
                <a:cs typeface="Cambria" pitchFamily="34" charset="-120"/>
              </a:rPr>
              <a:t>Locul 20 din 22 în UE, iar Bulgaria ne ajunge din urmă</a:t>
            </a:r>
            <a:endParaRPr lang="en-US" sz="3200" dirty="0"/>
          </a:p>
        </p:txBody>
      </p:sp>
      <p:graphicFrame>
        <p:nvGraphicFramePr>
          <p:cNvPr id="4" name="Chart 0"/>
          <p:cNvGraphicFramePr/>
          <p:nvPr/>
        </p:nvGraphicFramePr>
        <p:xfrm>
          <a:off x="548640" y="1280160"/>
          <a:ext cx="7498080" cy="448056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1"/>
          <p:cNvSpPr txBox="1"/>
          <p:nvPr/>
        </p:nvSpPr>
        <p:spPr>
          <a:xfrm>
            <a:off x="8412480" y="1463040"/>
            <a:ext cx="3200400" cy="868680"/>
          </a:xfrm>
          <a:prstGeom prst="rect">
            <a:avLst/>
          </a:prstGeom>
          <a:noFill/>
          <a:ln/>
        </p:spPr>
        <p:txBody>
          <a:bodyPr wrap="square" lIns="0" tIns="0" rIns="0" bIns="0" rtlCol="0" anchor="b"/>
          <a:lstStyle/>
          <a:p>
            <a:pPr marL="0" indent="0">
              <a:buNone/>
            </a:pPr>
            <a:r>
              <a:rPr lang="en-US" sz="4000" b="1" dirty="0">
                <a:solidFill>
                  <a:schemeClr val="accent1"/>
                </a:solidFill>
                <a:latin typeface="Cambria" pitchFamily="34" charset="0"/>
                <a:ea typeface="Cambria" pitchFamily="34" charset="-122"/>
                <a:cs typeface="Cambria" pitchFamily="34" charset="-120"/>
              </a:rPr>
              <a:t>locul 20</a:t>
            </a:r>
            <a:endParaRPr lang="en-US" sz="4000" dirty="0"/>
          </a:p>
        </p:txBody>
      </p:sp>
      <p:sp>
        <p:nvSpPr>
          <p:cNvPr id="6" name="Text 2"/>
          <p:cNvSpPr txBox="1"/>
          <p:nvPr/>
        </p:nvSpPr>
        <p:spPr>
          <a:xfrm>
            <a:off x="8412480" y="2377440"/>
            <a:ext cx="3200400" cy="822960"/>
          </a:xfrm>
          <a:prstGeom prst="rect">
            <a:avLst/>
          </a:prstGeom>
          <a:noFill/>
          <a:ln/>
        </p:spPr>
        <p:txBody>
          <a:bodyPr wrap="square" lIns="0" tIns="0" rIns="0" bIns="0" rtlCol="0" anchor="t"/>
          <a:lstStyle/>
          <a:p>
            <a:pPr marL="0" indent="0">
              <a:buNone/>
            </a:pPr>
            <a:r>
              <a:rPr lang="en-US" sz="1400" dirty="0">
                <a:solidFill>
                  <a:schemeClr val="tx1"/>
                </a:solidFill>
              </a:rPr>
              <a:t>din 22 de state UE cu salariu minim legal (825 €, semestrul II 2026)</a:t>
            </a:r>
            <a:endParaRPr lang="en-US" sz="1400" dirty="0"/>
          </a:p>
        </p:txBody>
      </p:sp>
      <p:sp>
        <p:nvSpPr>
          <p:cNvPr id="7" name="Text 3"/>
          <p:cNvSpPr txBox="1"/>
          <p:nvPr/>
        </p:nvSpPr>
        <p:spPr>
          <a:xfrm>
            <a:off x="8412480" y="3474720"/>
            <a:ext cx="3200400" cy="868680"/>
          </a:xfrm>
          <a:prstGeom prst="rect">
            <a:avLst/>
          </a:prstGeom>
          <a:noFill/>
          <a:ln/>
        </p:spPr>
        <p:txBody>
          <a:bodyPr wrap="square" lIns="0" tIns="0" rIns="0" bIns="0" rtlCol="0" anchor="b"/>
          <a:lstStyle/>
          <a:p>
            <a:pPr marL="0" indent="0">
              <a:buNone/>
            </a:pPr>
            <a:r>
              <a:rPr lang="en-US" sz="3200" b="1" dirty="0">
                <a:solidFill>
                  <a:schemeClr val="tx2"/>
                </a:solidFill>
                <a:latin typeface="Cambria" pitchFamily="34" charset="0"/>
                <a:ea typeface="Cambria" pitchFamily="34" charset="-122"/>
                <a:cs typeface="Cambria" pitchFamily="34" charset="-120"/>
              </a:rPr>
              <a:t>58% vs 78%</a:t>
            </a:r>
            <a:endParaRPr lang="en-US" sz="3200" dirty="0"/>
          </a:p>
        </p:txBody>
      </p:sp>
      <p:sp>
        <p:nvSpPr>
          <p:cNvPr id="8" name="Text 4"/>
          <p:cNvSpPr txBox="1"/>
          <p:nvPr/>
        </p:nvSpPr>
        <p:spPr>
          <a:xfrm>
            <a:off x="8412480" y="4389120"/>
            <a:ext cx="3200400" cy="822960"/>
          </a:xfrm>
          <a:prstGeom prst="rect">
            <a:avLst/>
          </a:prstGeom>
          <a:noFill/>
          <a:ln/>
        </p:spPr>
        <p:txBody>
          <a:bodyPr wrap="square" lIns="0" tIns="0" rIns="0" bIns="0" rtlCol="0" anchor="t"/>
          <a:lstStyle/>
          <a:p>
            <a:pPr marL="0" indent="0">
              <a:buNone/>
            </a:pPr>
            <a:r>
              <a:rPr lang="en-US" sz="1400" dirty="0">
                <a:solidFill>
                  <a:schemeClr val="tx1"/>
                </a:solidFill>
              </a:rPr>
              <a:t>cât păstrează net din brut salariatul român față de cel bulgar</a:t>
            </a:r>
            <a:endParaRPr lang="en-US" sz="1400" dirty="0"/>
          </a:p>
        </p:txBody>
      </p:sp>
      <p:sp>
        <p:nvSpPr>
          <p:cNvPr id="9" name="Text 5"/>
          <p:cNvSpPr txBox="1"/>
          <p:nvPr/>
        </p:nvSpPr>
        <p:spPr>
          <a:xfrm>
            <a:off x="548640" y="5989320"/>
            <a:ext cx="11064240" cy="320040"/>
          </a:xfrm>
          <a:prstGeom prst="rect">
            <a:avLst/>
          </a:prstGeom>
          <a:noFill/>
          <a:ln/>
        </p:spPr>
        <p:txBody>
          <a:bodyPr wrap="square" lIns="0" tIns="0" rIns="0" bIns="0" rtlCol="0" anchor="ctr"/>
          <a:lstStyle/>
          <a:p>
            <a:pPr marL="0" indent="0">
              <a:buNone/>
            </a:pPr>
            <a:r>
              <a:rPr lang="en-US" sz="1000" i="1" dirty="0">
                <a:solidFill>
                  <a:schemeClr val="accent4"/>
                </a:solidFill>
              </a:rPr>
              <a:t>Surse: Eurostat (earn_nt_net, earn_mw_cur); BTA; calcule BNS. *2027: România 4.583 lei fără suma neimpozabilă, Bulgaria 660 € propus, curs 5,38 lei/euro.</a:t>
            </a:r>
            <a:endParaRPr lang="en-US" sz="1000" dirty="0"/>
          </a:p>
        </p:txBody>
      </p:sp>
      <p:sp>
        <p:nvSpPr>
          <p:cNvPr id="25"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200" b="1" dirty="0">
                <a:solidFill>
                  <a:schemeClr val="tx2"/>
                </a:solidFill>
                <a:latin typeface="Cambria" pitchFamily="34" charset="0"/>
                <a:ea typeface="Cambria" pitchFamily="34" charset="-122"/>
                <a:cs typeface="Cambria" pitchFamily="34" charset="-120"/>
              </a:rPr>
              <a:t>Cât acoperă salariul minim dintr-un trai decent</a:t>
            </a:r>
            <a:endParaRPr lang="en-US" sz="3200" dirty="0"/>
          </a:p>
        </p:txBody>
      </p:sp>
      <p:sp>
        <p:nvSpPr>
          <p:cNvPr id="4" name="Text 1"/>
          <p:cNvSpPr txBox="1"/>
          <p:nvPr/>
        </p:nvSpPr>
        <p:spPr>
          <a:xfrm>
            <a:off x="548640" y="1463040"/>
            <a:ext cx="3474720" cy="868680"/>
          </a:xfrm>
          <a:prstGeom prst="rect">
            <a:avLst/>
          </a:prstGeom>
          <a:noFill/>
          <a:ln/>
        </p:spPr>
        <p:txBody>
          <a:bodyPr wrap="square" lIns="0" tIns="0" rIns="0" bIns="0" rtlCol="0" anchor="b"/>
          <a:lstStyle/>
          <a:p>
            <a:pPr marL="0" indent="0">
              <a:buNone/>
            </a:pPr>
            <a:r>
              <a:rPr lang="en-US" sz="5400" b="1" dirty="0">
                <a:solidFill>
                  <a:schemeClr val="accent1"/>
                </a:solidFill>
                <a:latin typeface="Cambria" pitchFamily="34" charset="0"/>
                <a:ea typeface="Cambria" pitchFamily="34" charset="-122"/>
                <a:cs typeface="Cambria" pitchFamily="34" charset="-120"/>
              </a:rPr>
              <a:t>48,7%</a:t>
            </a:r>
            <a:endParaRPr lang="en-US" sz="5400" dirty="0"/>
          </a:p>
        </p:txBody>
      </p:sp>
      <p:sp>
        <p:nvSpPr>
          <p:cNvPr id="5" name="Text 2"/>
          <p:cNvSpPr txBox="1"/>
          <p:nvPr/>
        </p:nvSpPr>
        <p:spPr>
          <a:xfrm>
            <a:off x="548640" y="2377440"/>
            <a:ext cx="3474720" cy="822960"/>
          </a:xfrm>
          <a:prstGeom prst="rect">
            <a:avLst/>
          </a:prstGeom>
          <a:noFill/>
          <a:ln/>
        </p:spPr>
        <p:txBody>
          <a:bodyPr wrap="square" lIns="0" tIns="0" rIns="0" bIns="0" rtlCol="0" anchor="t"/>
          <a:lstStyle/>
          <a:p>
            <a:pPr marL="0" indent="0">
              <a:buNone/>
            </a:pPr>
            <a:r>
              <a:rPr lang="en-US" sz="1400" dirty="0">
                <a:solidFill>
                  <a:schemeClr val="tx1"/>
                </a:solidFill>
              </a:rPr>
              <a:t>din salariul pentru un trai decent acoperă salariul minim net (2.699 lei)</a:t>
            </a:r>
            <a:endParaRPr lang="en-US" sz="1400" dirty="0"/>
          </a:p>
        </p:txBody>
      </p:sp>
      <p:sp>
        <p:nvSpPr>
          <p:cNvPr id="6" name="Text 3"/>
          <p:cNvSpPr txBox="1"/>
          <p:nvPr/>
        </p:nvSpPr>
        <p:spPr>
          <a:xfrm>
            <a:off x="4343400" y="1463040"/>
            <a:ext cx="3474720" cy="868680"/>
          </a:xfrm>
          <a:prstGeom prst="rect">
            <a:avLst/>
          </a:prstGeom>
          <a:noFill/>
          <a:ln/>
        </p:spPr>
        <p:txBody>
          <a:bodyPr wrap="square" lIns="0" tIns="0" rIns="0" bIns="0" rtlCol="0" anchor="b"/>
          <a:lstStyle/>
          <a:p>
            <a:pPr marL="0" indent="0">
              <a:buNone/>
            </a:pPr>
            <a:r>
              <a:rPr lang="en-US" sz="5400" b="1" dirty="0">
                <a:solidFill>
                  <a:schemeClr val="tx2"/>
                </a:solidFill>
                <a:latin typeface="Cambria" pitchFamily="34" charset="0"/>
                <a:ea typeface="Cambria" pitchFamily="34" charset="-122"/>
                <a:cs typeface="Cambria" pitchFamily="34" charset="-120"/>
              </a:rPr>
              <a:t>66%</a:t>
            </a:r>
            <a:endParaRPr lang="en-US" sz="5400" dirty="0"/>
          </a:p>
        </p:txBody>
      </p:sp>
      <p:sp>
        <p:nvSpPr>
          <p:cNvPr id="7" name="Text 4"/>
          <p:cNvSpPr txBox="1"/>
          <p:nvPr/>
        </p:nvSpPr>
        <p:spPr>
          <a:xfrm>
            <a:off x="4343400" y="2377440"/>
            <a:ext cx="3474720" cy="822960"/>
          </a:xfrm>
          <a:prstGeom prst="rect">
            <a:avLst/>
          </a:prstGeom>
          <a:noFill/>
          <a:ln/>
        </p:spPr>
        <p:txBody>
          <a:bodyPr wrap="square" lIns="0" tIns="0" rIns="0" bIns="0" rtlCol="0" anchor="t"/>
          <a:lstStyle/>
          <a:p>
            <a:pPr marL="0" indent="0">
              <a:buNone/>
            </a:pPr>
            <a:r>
              <a:rPr lang="en-US" sz="1400" dirty="0">
                <a:solidFill>
                  <a:schemeClr val="tx1"/>
                </a:solidFill>
              </a:rPr>
              <a:t>din reperul ISSATR (media dintre salariul minim net și salariul mediu net), la fel ca în 2025</a:t>
            </a:r>
            <a:endParaRPr lang="en-US" sz="1400" dirty="0"/>
          </a:p>
        </p:txBody>
      </p:sp>
      <p:sp>
        <p:nvSpPr>
          <p:cNvPr id="8" name="Text 5"/>
          <p:cNvSpPr txBox="1"/>
          <p:nvPr/>
        </p:nvSpPr>
        <p:spPr>
          <a:xfrm>
            <a:off x="8138160" y="1463040"/>
            <a:ext cx="3474720" cy="868680"/>
          </a:xfrm>
          <a:prstGeom prst="rect">
            <a:avLst/>
          </a:prstGeom>
          <a:noFill/>
          <a:ln/>
        </p:spPr>
        <p:txBody>
          <a:bodyPr wrap="square" lIns="0" tIns="0" rIns="0" bIns="0" rtlCol="0" anchor="b"/>
          <a:lstStyle/>
          <a:p>
            <a:pPr marL="0" indent="0">
              <a:buNone/>
            </a:pPr>
            <a:r>
              <a:rPr lang="en-US" sz="4400" b="1" dirty="0">
                <a:solidFill>
                  <a:schemeClr val="tx2"/>
                </a:solidFill>
                <a:latin typeface="Cambria" pitchFamily="34" charset="0"/>
                <a:ea typeface="Cambria" pitchFamily="34" charset="-122"/>
                <a:cs typeface="Cambria" pitchFamily="34" charset="-120"/>
              </a:rPr>
              <a:t>11.668 lei</a:t>
            </a:r>
            <a:endParaRPr lang="en-US" sz="4400" dirty="0"/>
          </a:p>
        </p:txBody>
      </p:sp>
      <p:sp>
        <p:nvSpPr>
          <p:cNvPr id="9" name="Text 6"/>
          <p:cNvSpPr txBox="1"/>
          <p:nvPr/>
        </p:nvSpPr>
        <p:spPr>
          <a:xfrm>
            <a:off x="8138160" y="2377440"/>
            <a:ext cx="3474720" cy="822960"/>
          </a:xfrm>
          <a:prstGeom prst="rect">
            <a:avLst/>
          </a:prstGeom>
          <a:noFill/>
          <a:ln/>
        </p:spPr>
        <p:txBody>
          <a:bodyPr wrap="square" lIns="0" tIns="0" rIns="0" bIns="0" rtlCol="0" anchor="t"/>
          <a:lstStyle/>
          <a:p>
            <a:pPr marL="0" indent="0">
              <a:buNone/>
            </a:pPr>
            <a:r>
              <a:rPr lang="en-US" sz="1400" dirty="0">
                <a:solidFill>
                  <a:schemeClr val="tx1"/>
                </a:solidFill>
              </a:rPr>
              <a:t>coșul lunar pentru o familie de doi adulți și doi copii (septembrie 2026)</a:t>
            </a:r>
            <a:endParaRPr lang="en-US" sz="1400" dirty="0"/>
          </a:p>
        </p:txBody>
      </p:sp>
      <p:sp>
        <p:nvSpPr>
          <p:cNvPr id="10" name="card"/>
          <p:cNvSpPr/>
          <p:nvPr/>
        </p:nvSpPr>
        <p:spPr>
          <a:xfrm>
            <a:off x="548640" y="3840480"/>
            <a:ext cx="5394960" cy="2011680"/>
          </a:xfrm>
          <a:prstGeom prst="roundRect">
            <a:avLst>
              <a:gd name="adj" fmla="val 3636"/>
            </a:avLst>
          </a:prstGeom>
          <a:solidFill>
            <a:schemeClr val="bg2"/>
          </a:solidFill>
          <a:ln/>
        </p:spPr>
        <p:txBody>
          <a:bodyPr/>
          <a:lstStyle/>
          <a:p>
            <a:endParaRPr lang="en-US"/>
          </a:p>
        </p:txBody>
      </p:sp>
      <p:sp>
        <p:nvSpPr>
          <p:cNvPr id="11" name="Text 8"/>
          <p:cNvSpPr txBox="1"/>
          <p:nvPr/>
        </p:nvSpPr>
        <p:spPr>
          <a:xfrm>
            <a:off x="777240" y="4023360"/>
            <a:ext cx="4937760" cy="457200"/>
          </a:xfrm>
          <a:prstGeom prst="rect">
            <a:avLst/>
          </a:prstGeom>
          <a:noFill/>
          <a:ln/>
        </p:spPr>
        <p:txBody>
          <a:bodyPr wrap="square" lIns="0" tIns="0" rIns="0" bIns="0" rtlCol="0" anchor="t"/>
          <a:lstStyle/>
          <a:p>
            <a:pPr marL="0" indent="0">
              <a:buNone/>
            </a:pPr>
            <a:r>
              <a:rPr lang="en-US" sz="1700" b="1" dirty="0">
                <a:solidFill>
                  <a:schemeClr val="tx2"/>
                </a:solidFill>
              </a:rPr>
              <a:t>Nici două salarii nu ajung</a:t>
            </a:r>
            <a:endParaRPr lang="en-US" sz="1700" dirty="0"/>
          </a:p>
        </p:txBody>
      </p:sp>
      <p:sp>
        <p:nvSpPr>
          <p:cNvPr id="12" name="Text 9"/>
          <p:cNvSpPr txBox="1"/>
          <p:nvPr/>
        </p:nvSpPr>
        <p:spPr>
          <a:xfrm>
            <a:off x="777240" y="4526280"/>
            <a:ext cx="4937760" cy="1143000"/>
          </a:xfrm>
          <a:prstGeom prst="rect">
            <a:avLst/>
          </a:prstGeom>
          <a:noFill/>
          <a:ln/>
        </p:spPr>
        <p:txBody>
          <a:bodyPr wrap="square" lIns="0" tIns="0" rIns="0" bIns="0" rtlCol="0" anchor="t"/>
          <a:lstStyle/>
          <a:p>
            <a:pPr marL="0" indent="0">
              <a:spcAft>
                <a:spcPts val="400"/>
              </a:spcAft>
              <a:buNone/>
            </a:pPr>
            <a:r>
              <a:rPr lang="en-US" sz="1400" dirty="0">
                <a:solidFill>
                  <a:schemeClr val="tx1"/>
                </a:solidFill>
              </a:rPr>
              <a:t>O gospodărie cu un salariu minim și unul mediu (circa 8.200 de lei net) acoperă doar circa 70% din coșul pentru doi copii. România nu are încă un coș minim oficial (Legea nr. 174/2020).</a:t>
            </a:r>
            <a:endParaRPr lang="en-US" sz="1400" dirty="0"/>
          </a:p>
        </p:txBody>
      </p:sp>
      <p:sp>
        <p:nvSpPr>
          <p:cNvPr id="13" name="card"/>
          <p:cNvSpPr/>
          <p:nvPr/>
        </p:nvSpPr>
        <p:spPr>
          <a:xfrm>
            <a:off x="6217920" y="3840480"/>
            <a:ext cx="5394960" cy="2011680"/>
          </a:xfrm>
          <a:prstGeom prst="roundRect">
            <a:avLst>
              <a:gd name="adj" fmla="val 3636"/>
            </a:avLst>
          </a:prstGeom>
          <a:solidFill>
            <a:schemeClr val="bg2"/>
          </a:solidFill>
          <a:ln/>
        </p:spPr>
        <p:txBody>
          <a:bodyPr/>
          <a:lstStyle/>
          <a:p>
            <a:endParaRPr lang="en-US"/>
          </a:p>
        </p:txBody>
      </p:sp>
      <p:sp>
        <p:nvSpPr>
          <p:cNvPr id="14" name="Text 11"/>
          <p:cNvSpPr txBox="1"/>
          <p:nvPr/>
        </p:nvSpPr>
        <p:spPr>
          <a:xfrm>
            <a:off x="6446520" y="4023360"/>
            <a:ext cx="4937760" cy="457200"/>
          </a:xfrm>
          <a:prstGeom prst="rect">
            <a:avLst/>
          </a:prstGeom>
          <a:noFill/>
          <a:ln/>
        </p:spPr>
        <p:txBody>
          <a:bodyPr wrap="square" lIns="0" tIns="0" rIns="0" bIns="0" rtlCol="0" anchor="t"/>
          <a:lstStyle/>
          <a:p>
            <a:pPr marL="0" indent="0">
              <a:buNone/>
            </a:pPr>
            <a:r>
              <a:rPr lang="en-US" sz="1700" b="1" dirty="0">
                <a:solidFill>
                  <a:schemeClr val="accent1"/>
                </a:solidFill>
              </a:rPr>
              <a:t>Cu propunerea de lucru: circa 52%</a:t>
            </a:r>
            <a:endParaRPr lang="en-US" sz="1700" dirty="0"/>
          </a:p>
        </p:txBody>
      </p:sp>
      <p:sp>
        <p:nvSpPr>
          <p:cNvPr id="15" name="Text 12"/>
          <p:cNvSpPr txBox="1"/>
          <p:nvPr/>
        </p:nvSpPr>
        <p:spPr>
          <a:xfrm>
            <a:off x="6446520" y="4526280"/>
            <a:ext cx="4937760" cy="1143000"/>
          </a:xfrm>
          <a:prstGeom prst="rect">
            <a:avLst/>
          </a:prstGeom>
          <a:noFill/>
          <a:ln/>
        </p:spPr>
        <p:txBody>
          <a:bodyPr wrap="square" lIns="0" tIns="0" rIns="0" bIns="0" rtlCol="0" anchor="t"/>
          <a:lstStyle/>
          <a:p>
            <a:pPr marL="0" indent="0">
              <a:spcAft>
                <a:spcPts val="400"/>
              </a:spcAft>
              <a:buNone/>
            </a:pPr>
            <a:r>
              <a:rPr lang="en-US" sz="1400" dirty="0">
                <a:solidFill>
                  <a:schemeClr val="tx1"/>
                </a:solidFill>
              </a:rPr>
              <a:t>4.652 lei brut (48,5% din câștigul mediu, în marja de negociere, fără schimbarea formulei) ar ridica acoperirea la circa 52% (2.898 lei net), sau 51% fără suma neimpozabilă.</a:t>
            </a:r>
            <a:endParaRPr lang="en-US" sz="1400" dirty="0"/>
          </a:p>
        </p:txBody>
      </p:sp>
      <p:sp>
        <p:nvSpPr>
          <p:cNvPr id="25"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cerc"/>
          <p:cNvSpPr/>
          <p:nvPr/>
        </p:nvSpPr>
        <p:spPr>
          <a:xfrm>
            <a:off x="731520" y="2560320"/>
            <a:ext cx="1051560" cy="1051560"/>
          </a:xfrm>
          <a:prstGeom prst="ellipse">
            <a:avLst/>
          </a:prstGeom>
          <a:solidFill>
            <a:schemeClr val="accent1"/>
          </a:solidFill>
          <a:ln/>
        </p:spPr>
        <p:txBody>
          <a:bodyPr/>
          <a:lstStyle/>
          <a:p>
            <a:endParaRPr lang="en-US"/>
          </a:p>
        </p:txBody>
      </p:sp>
      <p:sp>
        <p:nvSpPr>
          <p:cNvPr id="3" name="Text 1"/>
          <p:cNvSpPr txBox="1"/>
          <p:nvPr/>
        </p:nvSpPr>
        <p:spPr>
          <a:xfrm>
            <a:off x="731520" y="2560320"/>
            <a:ext cx="1051560" cy="1051560"/>
          </a:xfrm>
          <a:prstGeom prst="rect">
            <a:avLst/>
          </a:prstGeom>
          <a:noFill/>
          <a:ln/>
        </p:spPr>
        <p:txBody>
          <a:bodyPr wrap="square" lIns="0" tIns="0" rIns="0" bIns="0" rtlCol="0" anchor="ctr"/>
          <a:lstStyle/>
          <a:p>
            <a:pPr marL="0" indent="0" algn="ctr">
              <a:buNone/>
            </a:pPr>
            <a:r>
              <a:rPr lang="en-US" sz="4000" b="1" dirty="0">
                <a:solidFill>
                  <a:schemeClr val="bg1"/>
                </a:solidFill>
                <a:latin typeface="Cambria" pitchFamily="34" charset="0"/>
                <a:ea typeface="Cambria" pitchFamily="34" charset="-122"/>
                <a:cs typeface="Cambria" pitchFamily="34" charset="-120"/>
              </a:rPr>
              <a:t>5</a:t>
            </a:r>
            <a:endParaRPr lang="en-US" sz="4000" dirty="0"/>
          </a:p>
        </p:txBody>
      </p:sp>
      <p:sp>
        <p:nvSpPr>
          <p:cNvPr id="4" name="Text 0"/>
          <p:cNvSpPr>
            <a:spLocks noGrp="1"/>
          </p:cNvSpPr>
          <p:nvPr>
            <p:ph type="title" idx="100" hasCustomPrompt="1"/>
          </p:nvPr>
        </p:nvSpPr>
        <p:spPr>
          <a:xfrm>
            <a:off x="2103120" y="1463040"/>
            <a:ext cx="9326880" cy="2103120"/>
          </a:xfrm>
          <a:prstGeom prst="rect">
            <a:avLst/>
          </a:prstGeom>
          <a:noFill/>
          <a:ln/>
        </p:spPr>
        <p:txBody>
          <a:bodyPr wrap="square" rtlCol="0" anchor="b"/>
          <a:lstStyle/>
          <a:p>
            <a:pPr marL="0" indent="0" algn="l">
              <a:buNone/>
            </a:pPr>
            <a:r>
              <a:rPr lang="en-US" sz="4000" b="1" dirty="0">
                <a:solidFill>
                  <a:schemeClr val="bg1"/>
                </a:solidFill>
                <a:latin typeface="Cambria" pitchFamily="34" charset="0"/>
                <a:ea typeface="Cambria" pitchFamily="34" charset="-122"/>
                <a:cs typeface="Cambria" pitchFamily="34" charset="-120"/>
              </a:rPr>
              <a:t>Cine rămâne blocat în jurul minimului</a:t>
            </a:r>
            <a:endParaRPr lang="en-US" sz="4000" dirty="0"/>
          </a:p>
        </p:txBody>
      </p:sp>
      <p:sp>
        <p:nvSpPr>
          <p:cNvPr id="5" name="Text 0"/>
          <p:cNvSpPr>
            <a:spLocks noGrp="1"/>
          </p:cNvSpPr>
          <p:nvPr>
            <p:ph type="body" idx="101" hasCustomPrompt="1"/>
          </p:nvPr>
        </p:nvSpPr>
        <p:spPr>
          <a:xfrm>
            <a:off x="2103120" y="3657600"/>
            <a:ext cx="9326880" cy="822960"/>
          </a:xfrm>
          <a:prstGeom prst="rect">
            <a:avLst/>
          </a:prstGeom>
          <a:noFill/>
          <a:ln/>
        </p:spPr>
        <p:txBody>
          <a:bodyPr wrap="square" rtlCol="0" anchor="t"/>
          <a:lstStyle/>
          <a:p>
            <a:pPr marL="0" indent="0" algn="l">
              <a:buNone/>
            </a:pPr>
            <a:r>
              <a:rPr lang="en-US" sz="1800" dirty="0">
                <a:solidFill>
                  <a:schemeClr val="bg2"/>
                </a:solidFill>
              </a:rPr>
              <a:t>Date REGES-ONLINE de la Inspecția Muncii, 30 septembrie 2026</a:t>
            </a:r>
            <a:endParaRPr lang="en-US" sz="1800" dirty="0"/>
          </a:p>
        </p:txBody>
      </p:sp>
      <p:sp>
        <p:nvSpPr>
          <p:cNvPr id="25"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bg2"/>
                </a:solidFill>
              </a:defRPr>
            </a:lvl1pPr>
          </a:lstStyle>
          <a:p>
            <a:pPr algn="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200" b="1" dirty="0">
                <a:solidFill>
                  <a:schemeClr val="tx2"/>
                </a:solidFill>
                <a:latin typeface="Cambria" pitchFamily="34" charset="0"/>
                <a:ea typeface="Cambria" pitchFamily="34" charset="-122"/>
                <a:cs typeface="Cambria" pitchFamily="34" charset="-120"/>
              </a:rPr>
              <a:t>Unul din patru salariați e la minim sau foarte aproape</a:t>
            </a:r>
            <a:endParaRPr lang="en-US" sz="3200" dirty="0"/>
          </a:p>
        </p:txBody>
      </p:sp>
      <p:graphicFrame>
        <p:nvGraphicFramePr>
          <p:cNvPr id="4" name="Chart 0"/>
          <p:cNvGraphicFramePr/>
          <p:nvPr/>
        </p:nvGraphicFramePr>
        <p:xfrm>
          <a:off x="548640" y="1280160"/>
          <a:ext cx="7680960"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1"/>
          <p:cNvSpPr txBox="1"/>
          <p:nvPr/>
        </p:nvSpPr>
        <p:spPr>
          <a:xfrm>
            <a:off x="8595360" y="1463040"/>
            <a:ext cx="3017520" cy="868680"/>
          </a:xfrm>
          <a:prstGeom prst="rect">
            <a:avLst/>
          </a:prstGeom>
          <a:noFill/>
          <a:ln/>
        </p:spPr>
        <p:txBody>
          <a:bodyPr wrap="square" lIns="0" tIns="0" rIns="0" bIns="0" rtlCol="0" anchor="b"/>
          <a:lstStyle/>
          <a:p>
            <a:pPr marL="0" indent="0">
              <a:buNone/>
            </a:pPr>
            <a:r>
              <a:rPr lang="en-US" sz="4400" b="1" dirty="0">
                <a:solidFill>
                  <a:schemeClr val="accent1"/>
                </a:solidFill>
                <a:latin typeface="Cambria" pitchFamily="34" charset="0"/>
                <a:ea typeface="Cambria" pitchFamily="34" charset="-122"/>
                <a:cs typeface="Cambria" pitchFamily="34" charset="-120"/>
              </a:rPr>
              <a:t>1,4 mil.</a:t>
            </a:r>
            <a:endParaRPr lang="en-US" sz="4400" dirty="0"/>
          </a:p>
        </p:txBody>
      </p:sp>
      <p:sp>
        <p:nvSpPr>
          <p:cNvPr id="6" name="Text 2"/>
          <p:cNvSpPr txBox="1"/>
          <p:nvPr/>
        </p:nvSpPr>
        <p:spPr>
          <a:xfrm>
            <a:off x="8595360" y="2377440"/>
            <a:ext cx="3017520" cy="822960"/>
          </a:xfrm>
          <a:prstGeom prst="rect">
            <a:avLst/>
          </a:prstGeom>
          <a:noFill/>
          <a:ln/>
        </p:spPr>
        <p:txBody>
          <a:bodyPr wrap="square" lIns="0" tIns="0" rIns="0" bIns="0" rtlCol="0" anchor="t"/>
          <a:lstStyle/>
          <a:p>
            <a:pPr marL="0" indent="0">
              <a:buNone/>
            </a:pPr>
            <a:r>
              <a:rPr lang="en-US" sz="1400" dirty="0">
                <a:solidFill>
                  <a:schemeClr val="tx1"/>
                </a:solidFill>
              </a:rPr>
              <a:t>salariați (26,9%) la minim sau cu cel mult 75 de lei peste</a:t>
            </a:r>
            <a:endParaRPr lang="en-US" sz="1400" dirty="0"/>
          </a:p>
        </p:txBody>
      </p:sp>
      <p:sp>
        <p:nvSpPr>
          <p:cNvPr id="7" name="Text 3"/>
          <p:cNvSpPr txBox="1"/>
          <p:nvPr/>
        </p:nvSpPr>
        <p:spPr>
          <a:xfrm>
            <a:off x="8595360" y="3474720"/>
            <a:ext cx="3017520" cy="868680"/>
          </a:xfrm>
          <a:prstGeom prst="rect">
            <a:avLst/>
          </a:prstGeom>
          <a:noFill/>
          <a:ln/>
        </p:spPr>
        <p:txBody>
          <a:bodyPr wrap="square" lIns="0" tIns="0" rIns="0" bIns="0" rtlCol="0" anchor="b"/>
          <a:lstStyle/>
          <a:p>
            <a:pPr marL="0" indent="0">
              <a:buNone/>
            </a:pPr>
            <a:r>
              <a:rPr lang="en-US" sz="4400" b="1" dirty="0">
                <a:solidFill>
                  <a:schemeClr val="tx2"/>
                </a:solidFill>
                <a:latin typeface="Cambria" pitchFamily="34" charset="0"/>
                <a:ea typeface="Cambria" pitchFamily="34" charset="-122"/>
                <a:cs typeface="Cambria" pitchFamily="34" charset="-120"/>
              </a:rPr>
              <a:t>8 din 10</a:t>
            </a:r>
            <a:endParaRPr lang="en-US" sz="4400" dirty="0"/>
          </a:p>
        </p:txBody>
      </p:sp>
      <p:sp>
        <p:nvSpPr>
          <p:cNvPr id="8" name="Text 4"/>
          <p:cNvSpPr txBox="1"/>
          <p:nvPr/>
        </p:nvSpPr>
        <p:spPr>
          <a:xfrm>
            <a:off x="8595360" y="4389120"/>
            <a:ext cx="3017520" cy="822960"/>
          </a:xfrm>
          <a:prstGeom prst="rect">
            <a:avLst/>
          </a:prstGeom>
          <a:noFill/>
          <a:ln/>
        </p:spPr>
        <p:txBody>
          <a:bodyPr wrap="square" lIns="0" tIns="0" rIns="0" bIns="0" rtlCol="0" anchor="t"/>
          <a:lstStyle/>
          <a:p>
            <a:pPr marL="0" indent="0">
              <a:buNone/>
            </a:pPr>
            <a:r>
              <a:rPr lang="en-US" sz="1400" dirty="0">
                <a:solidFill>
                  <a:schemeClr val="tx1"/>
                </a:solidFill>
              </a:rPr>
              <a:t>salariați au un salariu de bază sub salariul mediu</a:t>
            </a:r>
            <a:endParaRPr lang="en-US" sz="1400" dirty="0"/>
          </a:p>
        </p:txBody>
      </p:sp>
      <p:sp>
        <p:nvSpPr>
          <p:cNvPr id="9" name="Text 5"/>
          <p:cNvSpPr txBox="1"/>
          <p:nvPr/>
        </p:nvSpPr>
        <p:spPr>
          <a:xfrm>
            <a:off x="548640" y="5989320"/>
            <a:ext cx="11064240" cy="320040"/>
          </a:xfrm>
          <a:prstGeom prst="rect">
            <a:avLst/>
          </a:prstGeom>
          <a:noFill/>
          <a:ln/>
        </p:spPr>
        <p:txBody>
          <a:bodyPr wrap="square" lIns="0" tIns="0" rIns="0" bIns="0" rtlCol="0" anchor="ctr"/>
          <a:lstStyle/>
          <a:p>
            <a:pPr marL="0" indent="0">
              <a:buNone/>
            </a:pPr>
            <a:r>
              <a:rPr lang="en-US" sz="1000" i="1" dirty="0">
                <a:solidFill>
                  <a:schemeClr val="accent4"/>
                </a:solidFill>
              </a:rPr>
              <a:t>Sursa: Inspecția Muncii, date REGES-ONLINE la 30.09.2026; calcule BNS. Tranșele au lățimi diferite.</a:t>
            </a:r>
            <a:endParaRPr lang="en-US" sz="1000" dirty="0"/>
          </a:p>
        </p:txBody>
      </p:sp>
      <p:sp>
        <p:nvSpPr>
          <p:cNvPr id="25"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200" b="1" dirty="0">
                <a:solidFill>
                  <a:schemeClr val="tx2"/>
                </a:solidFill>
                <a:latin typeface="Cambria" pitchFamily="34" charset="0"/>
                <a:ea typeface="Cambria" pitchFamily="34" charset="-122"/>
                <a:cs typeface="Cambria" pitchFamily="34" charset="-120"/>
              </a:rPr>
              <a:t>„Zidul fiscal”: un leu în plus la brut, 85 de lei în minus la net</a:t>
            </a:r>
            <a:endParaRPr lang="en-US" sz="3200" dirty="0"/>
          </a:p>
        </p:txBody>
      </p:sp>
      <p:graphicFrame>
        <p:nvGraphicFramePr>
          <p:cNvPr id="4" name="Chart 0"/>
          <p:cNvGraphicFramePr/>
          <p:nvPr/>
        </p:nvGraphicFramePr>
        <p:xfrm>
          <a:off x="548640" y="1280160"/>
          <a:ext cx="7498080"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1"/>
          <p:cNvSpPr txBox="1"/>
          <p:nvPr/>
        </p:nvSpPr>
        <p:spPr>
          <a:xfrm>
            <a:off x="8412480" y="1463040"/>
            <a:ext cx="3200400" cy="868680"/>
          </a:xfrm>
          <a:prstGeom prst="rect">
            <a:avLst/>
          </a:prstGeom>
          <a:noFill/>
          <a:ln/>
        </p:spPr>
        <p:txBody>
          <a:bodyPr wrap="square" lIns="0" tIns="0" rIns="0" bIns="0" rtlCol="0" anchor="b"/>
          <a:lstStyle/>
          <a:p>
            <a:pPr marL="0" indent="0">
              <a:buNone/>
            </a:pPr>
            <a:r>
              <a:rPr lang="en-US" sz="4400" b="1" dirty="0">
                <a:solidFill>
                  <a:schemeClr val="accent1"/>
                </a:solidFill>
                <a:latin typeface="Cambria" pitchFamily="34" charset="0"/>
                <a:ea typeface="Cambria" pitchFamily="34" charset="-122"/>
                <a:cs typeface="Cambria" pitchFamily="34" charset="-120"/>
              </a:rPr>
              <a:t>–85 lei</a:t>
            </a:r>
            <a:endParaRPr lang="en-US" sz="4400" dirty="0"/>
          </a:p>
        </p:txBody>
      </p:sp>
      <p:sp>
        <p:nvSpPr>
          <p:cNvPr id="6" name="Text 2"/>
          <p:cNvSpPr txBox="1"/>
          <p:nvPr/>
        </p:nvSpPr>
        <p:spPr>
          <a:xfrm>
            <a:off x="8412480" y="2377440"/>
            <a:ext cx="3200400" cy="822960"/>
          </a:xfrm>
          <a:prstGeom prst="rect">
            <a:avLst/>
          </a:prstGeom>
          <a:noFill/>
          <a:ln/>
        </p:spPr>
        <p:txBody>
          <a:bodyPr wrap="square" lIns="0" tIns="0" rIns="0" bIns="0" rtlCol="0" anchor="t"/>
          <a:lstStyle/>
          <a:p>
            <a:pPr marL="0" indent="0">
              <a:buNone/>
            </a:pPr>
            <a:r>
              <a:rPr lang="en-US" sz="1400" dirty="0">
                <a:solidFill>
                  <a:schemeClr val="tx1"/>
                </a:solidFill>
              </a:rPr>
              <a:t>netul la 4.326 lei brut, față de salariatul plătit exact la minim</a:t>
            </a:r>
            <a:endParaRPr lang="en-US" sz="1400" dirty="0"/>
          </a:p>
        </p:txBody>
      </p:sp>
      <p:sp>
        <p:nvSpPr>
          <p:cNvPr id="7" name="Text 3"/>
          <p:cNvSpPr txBox="1"/>
          <p:nvPr/>
        </p:nvSpPr>
        <p:spPr>
          <a:xfrm>
            <a:off x="8412480" y="3474720"/>
            <a:ext cx="3200400" cy="868680"/>
          </a:xfrm>
          <a:prstGeom prst="rect">
            <a:avLst/>
          </a:prstGeom>
          <a:noFill/>
          <a:ln/>
        </p:spPr>
        <p:txBody>
          <a:bodyPr wrap="square" lIns="0" tIns="0" rIns="0" bIns="0" rtlCol="0" anchor="b"/>
          <a:lstStyle/>
          <a:p>
            <a:pPr marL="0" indent="0">
              <a:buNone/>
            </a:pPr>
            <a:r>
              <a:rPr lang="en-US" sz="4400" b="1" dirty="0">
                <a:solidFill>
                  <a:schemeClr val="tx2"/>
                </a:solidFill>
                <a:latin typeface="Cambria" pitchFamily="34" charset="0"/>
                <a:ea typeface="Cambria" pitchFamily="34" charset="-122"/>
                <a:cs typeface="Cambria" pitchFamily="34" charset="-120"/>
              </a:rPr>
              <a:t>94%</a:t>
            </a:r>
            <a:endParaRPr lang="en-US" sz="4400" dirty="0"/>
          </a:p>
        </p:txBody>
      </p:sp>
      <p:sp>
        <p:nvSpPr>
          <p:cNvPr id="8" name="Text 4"/>
          <p:cNvSpPr txBox="1"/>
          <p:nvPr/>
        </p:nvSpPr>
        <p:spPr>
          <a:xfrm>
            <a:off x="8412480" y="4389120"/>
            <a:ext cx="3200400" cy="822960"/>
          </a:xfrm>
          <a:prstGeom prst="rect">
            <a:avLst/>
          </a:prstGeom>
          <a:noFill/>
          <a:ln/>
        </p:spPr>
        <p:txBody>
          <a:bodyPr wrap="square" lIns="0" tIns="0" rIns="0" bIns="0" rtlCol="0" anchor="t"/>
          <a:lstStyle/>
          <a:p>
            <a:pPr marL="0" indent="0">
              <a:buNone/>
            </a:pPr>
            <a:r>
              <a:rPr lang="en-US" sz="1400" dirty="0">
                <a:solidFill>
                  <a:schemeClr val="tx1"/>
                </a:solidFill>
              </a:rPr>
              <a:t>din primii 175 de lei de majorare peste minim ajung la stat</a:t>
            </a:r>
            <a:endParaRPr lang="en-US" sz="1400" dirty="0"/>
          </a:p>
        </p:txBody>
      </p:sp>
      <p:sp>
        <p:nvSpPr>
          <p:cNvPr id="25"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200" b="1" dirty="0">
                <a:solidFill>
                  <a:schemeClr val="tx2"/>
                </a:solidFill>
                <a:latin typeface="Cambria" pitchFamily="34" charset="0"/>
                <a:ea typeface="Cambria" pitchFamily="34" charset="-122"/>
                <a:cs typeface="Cambria" pitchFamily="34" charset="-120"/>
              </a:rPr>
              <a:t>Salariile mici sunt taxate peste media europeană</a:t>
            </a:r>
            <a:endParaRPr lang="en-US" sz="3200" dirty="0"/>
          </a:p>
        </p:txBody>
      </p:sp>
      <p:graphicFrame>
        <p:nvGraphicFramePr>
          <p:cNvPr id="4" name="Chart 0"/>
          <p:cNvGraphicFramePr/>
          <p:nvPr/>
        </p:nvGraphicFramePr>
        <p:xfrm>
          <a:off x="548640" y="1280160"/>
          <a:ext cx="5486400"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5" name="card"/>
          <p:cNvSpPr/>
          <p:nvPr/>
        </p:nvSpPr>
        <p:spPr>
          <a:xfrm>
            <a:off x="6400800" y="1371600"/>
            <a:ext cx="5212080" cy="2103120"/>
          </a:xfrm>
          <a:prstGeom prst="roundRect">
            <a:avLst>
              <a:gd name="adj" fmla="val 3478"/>
            </a:avLst>
          </a:prstGeom>
          <a:solidFill>
            <a:schemeClr val="bg2"/>
          </a:solidFill>
          <a:ln/>
        </p:spPr>
        <p:txBody>
          <a:bodyPr/>
          <a:lstStyle/>
          <a:p>
            <a:endParaRPr lang="en-US"/>
          </a:p>
        </p:txBody>
      </p:sp>
      <p:sp>
        <p:nvSpPr>
          <p:cNvPr id="6" name="Text 2"/>
          <p:cNvSpPr txBox="1"/>
          <p:nvPr/>
        </p:nvSpPr>
        <p:spPr>
          <a:xfrm>
            <a:off x="6629400" y="1554480"/>
            <a:ext cx="4754880" cy="457200"/>
          </a:xfrm>
          <a:prstGeom prst="rect">
            <a:avLst/>
          </a:prstGeom>
          <a:noFill/>
          <a:ln/>
        </p:spPr>
        <p:txBody>
          <a:bodyPr wrap="square" lIns="0" tIns="0" rIns="0" bIns="0" rtlCol="0" anchor="t"/>
          <a:lstStyle/>
          <a:p>
            <a:pPr marL="0" indent="0">
              <a:buNone/>
            </a:pPr>
            <a:r>
              <a:rPr lang="en-US" sz="1700" b="1" dirty="0">
                <a:solidFill>
                  <a:schemeClr val="accent1"/>
                </a:solidFill>
              </a:rPr>
              <a:t>Majorarea din iulie 2026: 275 de lei brut</a:t>
            </a:r>
            <a:endParaRPr lang="en-US" sz="1700" dirty="0"/>
          </a:p>
        </p:txBody>
      </p:sp>
      <p:sp>
        <p:nvSpPr>
          <p:cNvPr id="7" name="Text 3"/>
          <p:cNvSpPr txBox="1"/>
          <p:nvPr/>
        </p:nvSpPr>
        <p:spPr>
          <a:xfrm>
            <a:off x="6629400" y="2057400"/>
            <a:ext cx="4754880" cy="1234440"/>
          </a:xfrm>
          <a:prstGeom prst="rect">
            <a:avLst/>
          </a:prstGeom>
          <a:noFill/>
          <a:ln/>
        </p:spPr>
        <p:txBody>
          <a:bodyPr wrap="square" lIns="0" tIns="0" rIns="0" bIns="0" rtlCol="0" anchor="t"/>
          <a:lstStyle/>
          <a:p>
            <a:pPr marL="0" indent="0">
              <a:spcAft>
                <a:spcPts val="400"/>
              </a:spcAft>
              <a:buNone/>
            </a:pPr>
            <a:r>
              <a:rPr lang="en-US" sz="1400" dirty="0">
                <a:solidFill>
                  <a:schemeClr val="tx1"/>
                </a:solidFill>
              </a:rPr>
              <a:t>125 de lei au ajuns la salariat, circa 159 de lei la buget (inclusiv contribuția angajatorului).</a:t>
            </a:r>
            <a:endParaRPr lang="en-US" sz="1400" dirty="0"/>
          </a:p>
        </p:txBody>
      </p:sp>
      <p:sp>
        <p:nvSpPr>
          <p:cNvPr id="8" name="card"/>
          <p:cNvSpPr/>
          <p:nvPr/>
        </p:nvSpPr>
        <p:spPr>
          <a:xfrm>
            <a:off x="6400800" y="3703320"/>
            <a:ext cx="5212080" cy="2103120"/>
          </a:xfrm>
          <a:prstGeom prst="roundRect">
            <a:avLst>
              <a:gd name="adj" fmla="val 3478"/>
            </a:avLst>
          </a:prstGeom>
          <a:solidFill>
            <a:schemeClr val="bg2"/>
          </a:solidFill>
          <a:ln/>
        </p:spPr>
        <p:txBody>
          <a:bodyPr/>
          <a:lstStyle/>
          <a:p>
            <a:endParaRPr lang="en-US"/>
          </a:p>
        </p:txBody>
      </p:sp>
      <p:sp>
        <p:nvSpPr>
          <p:cNvPr id="9" name="Text 5"/>
          <p:cNvSpPr txBox="1"/>
          <p:nvPr/>
        </p:nvSpPr>
        <p:spPr>
          <a:xfrm>
            <a:off x="6629400" y="3886200"/>
            <a:ext cx="4754880" cy="457200"/>
          </a:xfrm>
          <a:prstGeom prst="rect">
            <a:avLst/>
          </a:prstGeom>
          <a:noFill/>
          <a:ln/>
        </p:spPr>
        <p:txBody>
          <a:bodyPr wrap="square" lIns="0" tIns="0" rIns="0" bIns="0" rtlCol="0" anchor="t"/>
          <a:lstStyle/>
          <a:p>
            <a:pPr marL="0" indent="0">
              <a:buNone/>
            </a:pPr>
            <a:r>
              <a:rPr lang="en-US" sz="1700" b="1" dirty="0">
                <a:solidFill>
                  <a:schemeClr val="tx2"/>
                </a:solidFill>
              </a:rPr>
              <a:t>Comisia Europeană, 2026</a:t>
            </a:r>
            <a:endParaRPr lang="en-US" sz="1700" dirty="0"/>
          </a:p>
        </p:txBody>
      </p:sp>
      <p:sp>
        <p:nvSpPr>
          <p:cNvPr id="10" name="Text 6"/>
          <p:cNvSpPr txBox="1"/>
          <p:nvPr/>
        </p:nvSpPr>
        <p:spPr>
          <a:xfrm>
            <a:off x="6629400" y="4389120"/>
            <a:ext cx="4754880" cy="1234440"/>
          </a:xfrm>
          <a:prstGeom prst="rect">
            <a:avLst/>
          </a:prstGeom>
          <a:noFill/>
          <a:ln/>
        </p:spPr>
        <p:txBody>
          <a:bodyPr wrap="square" lIns="0" tIns="0" rIns="0" bIns="0" rtlCol="0" anchor="t"/>
          <a:lstStyle/>
          <a:p>
            <a:pPr marL="0" indent="0">
              <a:spcAft>
                <a:spcPts val="400"/>
              </a:spcAft>
              <a:buNone/>
            </a:pPr>
            <a:r>
              <a:rPr lang="en-US" sz="1400" dirty="0">
                <a:solidFill>
                  <a:schemeClr val="tx1"/>
                </a:solidFill>
              </a:rPr>
              <a:t>Sistemul fiscal românesc crește sărăcia în muncă cu 1,7 puncte procentuale, al doilea cel mai mare efect din UE.</a:t>
            </a:r>
            <a:endParaRPr lang="en-US" sz="1400" dirty="0"/>
          </a:p>
        </p:txBody>
      </p:sp>
      <p:sp>
        <p:nvSpPr>
          <p:cNvPr id="11" name="Text 7"/>
          <p:cNvSpPr txBox="1"/>
          <p:nvPr/>
        </p:nvSpPr>
        <p:spPr>
          <a:xfrm>
            <a:off x="548640" y="5989320"/>
            <a:ext cx="11064240" cy="320040"/>
          </a:xfrm>
          <a:prstGeom prst="rect">
            <a:avLst/>
          </a:prstGeom>
          <a:noFill/>
          <a:ln/>
        </p:spPr>
        <p:txBody>
          <a:bodyPr wrap="square" lIns="0" tIns="0" rIns="0" bIns="0" rtlCol="0" anchor="ctr"/>
          <a:lstStyle/>
          <a:p>
            <a:pPr marL="0" indent="0">
              <a:buNone/>
            </a:pPr>
            <a:r>
              <a:rPr lang="en-US" sz="1000" i="1" dirty="0">
                <a:solidFill>
                  <a:schemeClr val="accent4"/>
                </a:solidFill>
              </a:rPr>
              <a:t>Surse: Eurostat (earn_nt_lowwtrp; 2024 = ruptură de serie); Comisia Europeană, European Employment and Social Outlook 2026; calcule BNS.</a:t>
            </a:r>
            <a:endParaRPr lang="en-US" sz="1000" dirty="0"/>
          </a:p>
        </p:txBody>
      </p:sp>
      <p:sp>
        <p:nvSpPr>
          <p:cNvPr id="25"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cerc"/>
          <p:cNvSpPr/>
          <p:nvPr/>
        </p:nvSpPr>
        <p:spPr>
          <a:xfrm>
            <a:off x="731520" y="2560320"/>
            <a:ext cx="1051560" cy="1051560"/>
          </a:xfrm>
          <a:prstGeom prst="ellipse">
            <a:avLst/>
          </a:prstGeom>
          <a:solidFill>
            <a:schemeClr val="accent1"/>
          </a:solidFill>
          <a:ln/>
        </p:spPr>
        <p:txBody>
          <a:bodyPr/>
          <a:lstStyle/>
          <a:p>
            <a:endParaRPr lang="en-US"/>
          </a:p>
        </p:txBody>
      </p:sp>
      <p:sp>
        <p:nvSpPr>
          <p:cNvPr id="3" name="Text 1"/>
          <p:cNvSpPr txBox="1"/>
          <p:nvPr/>
        </p:nvSpPr>
        <p:spPr>
          <a:xfrm>
            <a:off x="731520" y="2560320"/>
            <a:ext cx="1051560" cy="1051560"/>
          </a:xfrm>
          <a:prstGeom prst="rect">
            <a:avLst/>
          </a:prstGeom>
          <a:noFill/>
          <a:ln/>
        </p:spPr>
        <p:txBody>
          <a:bodyPr wrap="square" lIns="0" tIns="0" rIns="0" bIns="0" rtlCol="0" anchor="ctr"/>
          <a:lstStyle/>
          <a:p>
            <a:pPr marL="0" indent="0" algn="ctr">
              <a:buNone/>
            </a:pPr>
            <a:r>
              <a:rPr lang="en-US" sz="4000" b="1" dirty="0">
                <a:solidFill>
                  <a:schemeClr val="bg1"/>
                </a:solidFill>
                <a:latin typeface="Cambria" pitchFamily="34" charset="0"/>
                <a:ea typeface="Cambria" pitchFamily="34" charset="-122"/>
                <a:cs typeface="Cambria" pitchFamily="34" charset="-120"/>
              </a:rPr>
              <a:t>6</a:t>
            </a:r>
            <a:endParaRPr lang="en-US" sz="4000" dirty="0"/>
          </a:p>
        </p:txBody>
      </p:sp>
      <p:sp>
        <p:nvSpPr>
          <p:cNvPr id="4" name="Text 0"/>
          <p:cNvSpPr>
            <a:spLocks noGrp="1"/>
          </p:cNvSpPr>
          <p:nvPr>
            <p:ph type="title" idx="100" hasCustomPrompt="1"/>
          </p:nvPr>
        </p:nvSpPr>
        <p:spPr>
          <a:xfrm>
            <a:off x="2103120" y="1463040"/>
            <a:ext cx="9326880" cy="2103120"/>
          </a:xfrm>
          <a:prstGeom prst="rect">
            <a:avLst/>
          </a:prstGeom>
          <a:noFill/>
          <a:ln/>
        </p:spPr>
        <p:txBody>
          <a:bodyPr wrap="square" rtlCol="0" anchor="b"/>
          <a:lstStyle/>
          <a:p>
            <a:pPr marL="0" indent="0" algn="l">
              <a:buNone/>
            </a:pPr>
            <a:r>
              <a:rPr lang="en-US" sz="4000" b="1" dirty="0">
                <a:solidFill>
                  <a:schemeClr val="bg1"/>
                </a:solidFill>
                <a:latin typeface="Cambria" pitchFamily="34" charset="0"/>
                <a:ea typeface="Cambria" pitchFamily="34" charset="-122"/>
                <a:cs typeface="Cambria" pitchFamily="34" charset="-120"/>
              </a:rPr>
              <a:t>Efecte, capacitatea de a plăti și negocierea colectivă</a:t>
            </a:r>
            <a:endParaRPr lang="en-US" sz="4000" dirty="0"/>
          </a:p>
        </p:txBody>
      </p:sp>
      <p:sp>
        <p:nvSpPr>
          <p:cNvPr id="5" name="Text 0"/>
          <p:cNvSpPr>
            <a:spLocks noGrp="1"/>
          </p:cNvSpPr>
          <p:nvPr>
            <p:ph type="body" idx="101" hasCustomPrompt="1"/>
          </p:nvPr>
        </p:nvSpPr>
        <p:spPr>
          <a:xfrm>
            <a:off x="2103120" y="3657600"/>
            <a:ext cx="9326880" cy="822960"/>
          </a:xfrm>
          <a:prstGeom prst="rect">
            <a:avLst/>
          </a:prstGeom>
          <a:noFill/>
          <a:ln/>
        </p:spPr>
        <p:txBody>
          <a:bodyPr wrap="square" rtlCol="0" anchor="t"/>
          <a:lstStyle/>
          <a:p>
            <a:pPr marL="0" indent="0" algn="l">
              <a:buNone/>
            </a:pPr>
            <a:r>
              <a:rPr lang="en-US" sz="1800" dirty="0">
                <a:solidFill>
                  <a:schemeClr val="bg2"/>
                </a:solidFill>
              </a:rPr>
              <a:t>Ocupare, prețuri, buget, contracte colective</a:t>
            </a:r>
            <a:endParaRPr lang="en-US" sz="1800" dirty="0"/>
          </a:p>
        </p:txBody>
      </p:sp>
      <p:sp>
        <p:nvSpPr>
          <p:cNvPr id="25"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bg2"/>
                </a:solidFill>
              </a:defRPr>
            </a:lvl1pPr>
          </a:lstStyle>
          <a:p>
            <a:pPr algn="r"/>
            <a:fld id="{F7021451-1387-4CA6-816F-3879F97B5CBC}" type="slidenum">
              <a:rPr lang="en-US" b="0"/>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200" b="1" dirty="0">
                <a:solidFill>
                  <a:schemeClr val="tx2"/>
                </a:solidFill>
                <a:latin typeface="Cambria" pitchFamily="34" charset="0"/>
                <a:ea typeface="Cambria" pitchFamily="34" charset="-122"/>
                <a:cs typeface="Cambria" pitchFamily="34" charset="-120"/>
              </a:rPr>
              <a:t>Majorările nu au distrus locuri de muncă</a:t>
            </a:r>
            <a:endParaRPr lang="en-US" sz="3200" dirty="0"/>
          </a:p>
        </p:txBody>
      </p:sp>
      <p:sp>
        <p:nvSpPr>
          <p:cNvPr id="4" name="card"/>
          <p:cNvSpPr/>
          <p:nvPr/>
        </p:nvSpPr>
        <p:spPr>
          <a:xfrm>
            <a:off x="548640" y="1463040"/>
            <a:ext cx="3520440" cy="4206240"/>
          </a:xfrm>
          <a:prstGeom prst="roundRect">
            <a:avLst>
              <a:gd name="adj" fmla="val 2078"/>
            </a:avLst>
          </a:prstGeom>
          <a:solidFill>
            <a:schemeClr val="bg2"/>
          </a:solidFill>
          <a:ln/>
        </p:spPr>
        <p:txBody>
          <a:bodyPr/>
          <a:lstStyle/>
          <a:p>
            <a:endParaRPr lang="en-US"/>
          </a:p>
        </p:txBody>
      </p:sp>
      <p:sp>
        <p:nvSpPr>
          <p:cNvPr id="5" name="Text 2"/>
          <p:cNvSpPr txBox="1"/>
          <p:nvPr/>
        </p:nvSpPr>
        <p:spPr>
          <a:xfrm>
            <a:off x="777240" y="1645920"/>
            <a:ext cx="3063240" cy="457200"/>
          </a:xfrm>
          <a:prstGeom prst="rect">
            <a:avLst/>
          </a:prstGeom>
          <a:noFill/>
          <a:ln/>
        </p:spPr>
        <p:txBody>
          <a:bodyPr wrap="square" lIns="0" tIns="0" rIns="0" bIns="0" rtlCol="0" anchor="t"/>
          <a:lstStyle/>
          <a:p>
            <a:pPr marL="0" indent="0">
              <a:buNone/>
            </a:pPr>
            <a:r>
              <a:rPr lang="en-US" sz="1700" b="1" dirty="0">
                <a:solidFill>
                  <a:schemeClr val="tx2"/>
                </a:solidFill>
              </a:rPr>
              <a:t>Ocupare</a:t>
            </a:r>
            <a:endParaRPr lang="en-US" sz="1700" dirty="0"/>
          </a:p>
        </p:txBody>
      </p:sp>
      <p:sp>
        <p:nvSpPr>
          <p:cNvPr id="6" name="Text 3"/>
          <p:cNvSpPr txBox="1"/>
          <p:nvPr/>
        </p:nvSpPr>
        <p:spPr>
          <a:xfrm>
            <a:off x="777240" y="2148840"/>
            <a:ext cx="3063240" cy="3337560"/>
          </a:xfrm>
          <a:prstGeom prst="rect">
            <a:avLst/>
          </a:prstGeom>
          <a:noFill/>
          <a:ln/>
        </p:spPr>
        <p:txBody>
          <a:bodyPr wrap="square" lIns="0" tIns="0" rIns="0" bIns="0" rtlCol="0" anchor="t"/>
          <a:lstStyle/>
          <a:p>
            <a:pPr marL="0" indent="0">
              <a:spcAft>
                <a:spcPts val="400"/>
              </a:spcAft>
              <a:buNone/>
            </a:pPr>
            <a:r>
              <a:rPr lang="en-US" sz="1400" dirty="0">
                <a:solidFill>
                  <a:schemeClr val="tx1"/>
                </a:solidFill>
              </a:rPr>
              <a:t>Șomaj 6,1% în 2025 (UE: 6,0%), pe fondul încetinirii economiei.</a:t>
            </a:r>
            <a:endParaRPr lang="en-US" sz="1400" dirty="0"/>
          </a:p>
          <a:p>
            <a:pPr marL="0" indent="0">
              <a:spcAft>
                <a:spcPts val="400"/>
              </a:spcAft>
              <a:buNone/>
            </a:pPr>
            <a:endParaRPr lang="en-US" sz="1400" dirty="0"/>
          </a:p>
          <a:p>
            <a:pPr marL="0" indent="0">
              <a:spcAft>
                <a:spcPts val="400"/>
              </a:spcAft>
              <a:buNone/>
            </a:pPr>
            <a:r>
              <a:rPr lang="en-US" sz="1400" dirty="0">
                <a:solidFill>
                  <a:schemeClr val="tx1"/>
                </a:solidFill>
              </a:rPr>
              <a:t>Numărul mediu de salariați: +73.200 în 2025 (INS).</a:t>
            </a:r>
            <a:endParaRPr lang="en-US" sz="1400" dirty="0"/>
          </a:p>
        </p:txBody>
      </p:sp>
      <p:sp>
        <p:nvSpPr>
          <p:cNvPr id="7" name="card"/>
          <p:cNvSpPr/>
          <p:nvPr/>
        </p:nvSpPr>
        <p:spPr>
          <a:xfrm>
            <a:off x="4315968" y="1463040"/>
            <a:ext cx="3520440" cy="4206240"/>
          </a:xfrm>
          <a:prstGeom prst="roundRect">
            <a:avLst>
              <a:gd name="adj" fmla="val 2078"/>
            </a:avLst>
          </a:prstGeom>
          <a:solidFill>
            <a:schemeClr val="bg2"/>
          </a:solidFill>
          <a:ln/>
        </p:spPr>
        <p:txBody>
          <a:bodyPr/>
          <a:lstStyle/>
          <a:p>
            <a:endParaRPr lang="en-US"/>
          </a:p>
        </p:txBody>
      </p:sp>
      <p:sp>
        <p:nvSpPr>
          <p:cNvPr id="8" name="Text 5"/>
          <p:cNvSpPr txBox="1"/>
          <p:nvPr/>
        </p:nvSpPr>
        <p:spPr>
          <a:xfrm>
            <a:off x="4544568" y="1645920"/>
            <a:ext cx="3063240" cy="457200"/>
          </a:xfrm>
          <a:prstGeom prst="rect">
            <a:avLst/>
          </a:prstGeom>
          <a:noFill/>
          <a:ln/>
        </p:spPr>
        <p:txBody>
          <a:bodyPr wrap="square" lIns="0" tIns="0" rIns="0" bIns="0" rtlCol="0" anchor="t"/>
          <a:lstStyle/>
          <a:p>
            <a:pPr marL="0" indent="0">
              <a:buNone/>
            </a:pPr>
            <a:r>
              <a:rPr lang="en-US" sz="1700" b="1" dirty="0">
                <a:solidFill>
                  <a:schemeClr val="tx2"/>
                </a:solidFill>
              </a:rPr>
              <a:t>Prețuri</a:t>
            </a:r>
            <a:endParaRPr lang="en-US" sz="1700" dirty="0"/>
          </a:p>
        </p:txBody>
      </p:sp>
      <p:sp>
        <p:nvSpPr>
          <p:cNvPr id="9" name="Text 6"/>
          <p:cNvSpPr txBox="1"/>
          <p:nvPr/>
        </p:nvSpPr>
        <p:spPr>
          <a:xfrm>
            <a:off x="4544568" y="2148840"/>
            <a:ext cx="3063240" cy="3337560"/>
          </a:xfrm>
          <a:prstGeom prst="rect">
            <a:avLst/>
          </a:prstGeom>
          <a:noFill/>
          <a:ln/>
        </p:spPr>
        <p:txBody>
          <a:bodyPr wrap="square" lIns="0" tIns="0" rIns="0" bIns="0" rtlCol="0" anchor="t"/>
          <a:lstStyle/>
          <a:p>
            <a:pPr marL="0" indent="0">
              <a:spcAft>
                <a:spcPts val="400"/>
              </a:spcAft>
              <a:buNone/>
            </a:pPr>
            <a:r>
              <a:rPr lang="en-US" sz="1400" dirty="0">
                <a:solidFill>
                  <a:schemeClr val="tx1"/>
                </a:solidFill>
              </a:rPr>
              <a:t>Inflația a venit din energie, TVA și accize.</a:t>
            </a:r>
            <a:endParaRPr lang="en-US" sz="1400" dirty="0"/>
          </a:p>
          <a:p>
            <a:pPr marL="0" indent="0">
              <a:spcAft>
                <a:spcPts val="400"/>
              </a:spcAft>
              <a:buNone/>
            </a:pPr>
            <a:endParaRPr lang="en-US" sz="1400" dirty="0"/>
          </a:p>
          <a:p>
            <a:pPr marL="0" indent="0">
              <a:spcAft>
                <a:spcPts val="400"/>
              </a:spcAft>
              <a:buNone/>
            </a:pPr>
            <a:r>
              <a:rPr lang="en-US" sz="1400" dirty="0">
                <a:solidFill>
                  <a:schemeClr val="tx1"/>
                </a:solidFill>
              </a:rPr>
              <a:t>Când inflația a fost maximă (prima jumătate a lui 2026), salariul minim era înghețat.</a:t>
            </a:r>
            <a:endParaRPr lang="en-US" sz="1400" dirty="0"/>
          </a:p>
        </p:txBody>
      </p:sp>
      <p:sp>
        <p:nvSpPr>
          <p:cNvPr id="10" name="card"/>
          <p:cNvSpPr/>
          <p:nvPr/>
        </p:nvSpPr>
        <p:spPr>
          <a:xfrm>
            <a:off x="8092440" y="1463040"/>
            <a:ext cx="3520440" cy="4206240"/>
          </a:xfrm>
          <a:prstGeom prst="roundRect">
            <a:avLst>
              <a:gd name="adj" fmla="val 2078"/>
            </a:avLst>
          </a:prstGeom>
          <a:solidFill>
            <a:schemeClr val="bg2"/>
          </a:solidFill>
          <a:ln/>
        </p:spPr>
        <p:txBody>
          <a:bodyPr/>
          <a:lstStyle/>
          <a:p>
            <a:endParaRPr lang="en-US"/>
          </a:p>
        </p:txBody>
      </p:sp>
      <p:sp>
        <p:nvSpPr>
          <p:cNvPr id="11" name="Text 8"/>
          <p:cNvSpPr txBox="1"/>
          <p:nvPr/>
        </p:nvSpPr>
        <p:spPr>
          <a:xfrm>
            <a:off x="8321040" y="1645920"/>
            <a:ext cx="3063240" cy="457200"/>
          </a:xfrm>
          <a:prstGeom prst="rect">
            <a:avLst/>
          </a:prstGeom>
          <a:noFill/>
          <a:ln/>
        </p:spPr>
        <p:txBody>
          <a:bodyPr wrap="square" lIns="0" tIns="0" rIns="0" bIns="0" rtlCol="0" anchor="t"/>
          <a:lstStyle/>
          <a:p>
            <a:pPr marL="0" indent="0">
              <a:buNone/>
            </a:pPr>
            <a:r>
              <a:rPr lang="en-US" sz="1700" b="1" dirty="0">
                <a:solidFill>
                  <a:schemeClr val="accent1"/>
                </a:solidFill>
              </a:rPr>
              <a:t>Comisia Europeană</a:t>
            </a:r>
            <a:endParaRPr lang="en-US" sz="1700" dirty="0"/>
          </a:p>
        </p:txBody>
      </p:sp>
      <p:sp>
        <p:nvSpPr>
          <p:cNvPr id="12" name="Text 9"/>
          <p:cNvSpPr txBox="1"/>
          <p:nvPr/>
        </p:nvSpPr>
        <p:spPr>
          <a:xfrm>
            <a:off x="8321040" y="2148840"/>
            <a:ext cx="3063240" cy="3337560"/>
          </a:xfrm>
          <a:prstGeom prst="rect">
            <a:avLst/>
          </a:prstGeom>
          <a:noFill/>
          <a:ln/>
        </p:spPr>
        <p:txBody>
          <a:bodyPr wrap="square" lIns="0" tIns="0" rIns="0" bIns="0" rtlCol="0" anchor="t"/>
          <a:lstStyle/>
          <a:p>
            <a:pPr marL="0" indent="0">
              <a:spcAft>
                <a:spcPts val="400"/>
              </a:spcAft>
              <a:buNone/>
            </a:pPr>
            <a:r>
              <a:rPr lang="en-US" sz="1400" dirty="0">
                <a:solidFill>
                  <a:schemeClr val="tx1"/>
                </a:solidFill>
              </a:rPr>
              <a:t>+1 punct procentual la raportul minim/mediu ⇒ +0,1 puncte procentuale la productivitate.</a:t>
            </a:r>
            <a:endParaRPr lang="en-US" sz="1400" dirty="0"/>
          </a:p>
          <a:p>
            <a:pPr marL="0" indent="0">
              <a:spcAft>
                <a:spcPts val="400"/>
              </a:spcAft>
              <a:buNone/>
            </a:pPr>
            <a:endParaRPr lang="en-US" sz="1400" dirty="0"/>
          </a:p>
          <a:p>
            <a:pPr marL="0" indent="0">
              <a:spcAft>
                <a:spcPts val="400"/>
              </a:spcAft>
              <a:buNone/>
            </a:pPr>
            <a:r>
              <a:rPr lang="en-US" sz="1400" dirty="0">
                <a:solidFill>
                  <a:schemeClr val="tx1"/>
                </a:solidFill>
              </a:rPr>
              <a:t>Fără efecte negative semnificative asupra ocupării.</a:t>
            </a:r>
            <a:endParaRPr lang="en-US" sz="1400" dirty="0"/>
          </a:p>
        </p:txBody>
      </p:sp>
      <p:sp>
        <p:nvSpPr>
          <p:cNvPr id="25"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200" b="1" dirty="0">
                <a:solidFill>
                  <a:schemeClr val="tx2"/>
                </a:solidFill>
                <a:latin typeface="Cambria" pitchFamily="34" charset="0"/>
                <a:ea typeface="Cambria" pitchFamily="34" charset="-122"/>
                <a:cs typeface="Cambria" pitchFamily="34" charset="-120"/>
              </a:rPr>
              <a:t>Economia are spațiu pentru salarii mai mari la bază</a:t>
            </a:r>
            <a:endParaRPr lang="en-US" sz="3200" dirty="0"/>
          </a:p>
        </p:txBody>
      </p:sp>
      <p:graphicFrame>
        <p:nvGraphicFramePr>
          <p:cNvPr id="4" name="Chart 0"/>
          <p:cNvGraphicFramePr/>
          <p:nvPr/>
        </p:nvGraphicFramePr>
        <p:xfrm>
          <a:off x="548640" y="1280160"/>
          <a:ext cx="6766560"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1"/>
          <p:cNvSpPr txBox="1"/>
          <p:nvPr/>
        </p:nvSpPr>
        <p:spPr>
          <a:xfrm>
            <a:off x="7680960" y="1325880"/>
            <a:ext cx="3931920" cy="868680"/>
          </a:xfrm>
          <a:prstGeom prst="rect">
            <a:avLst/>
          </a:prstGeom>
          <a:noFill/>
          <a:ln/>
        </p:spPr>
        <p:txBody>
          <a:bodyPr wrap="square" lIns="0" tIns="0" rIns="0" bIns="0" rtlCol="0" anchor="b"/>
          <a:lstStyle/>
          <a:p>
            <a:pPr marL="0" indent="0">
              <a:buNone/>
            </a:pPr>
            <a:r>
              <a:rPr lang="en-US" sz="4400" b="1" dirty="0">
                <a:solidFill>
                  <a:schemeClr val="accent1"/>
                </a:solidFill>
                <a:latin typeface="Cambria" pitchFamily="34" charset="0"/>
                <a:ea typeface="Cambria" pitchFamily="34" charset="-122"/>
                <a:cs typeface="Cambria" pitchFamily="34" charset="-120"/>
              </a:rPr>
              <a:t>38,9%</a:t>
            </a:r>
            <a:endParaRPr lang="en-US" sz="4400" dirty="0"/>
          </a:p>
        </p:txBody>
      </p:sp>
      <p:sp>
        <p:nvSpPr>
          <p:cNvPr id="6" name="Text 2"/>
          <p:cNvSpPr txBox="1"/>
          <p:nvPr/>
        </p:nvSpPr>
        <p:spPr>
          <a:xfrm>
            <a:off x="7680960" y="2240280"/>
            <a:ext cx="3931920" cy="822960"/>
          </a:xfrm>
          <a:prstGeom prst="rect">
            <a:avLst/>
          </a:prstGeom>
          <a:noFill/>
          <a:ln/>
        </p:spPr>
        <p:txBody>
          <a:bodyPr wrap="square" lIns="0" tIns="0" rIns="0" bIns="0" rtlCol="0" anchor="t"/>
          <a:lstStyle/>
          <a:p>
            <a:pPr marL="0" indent="0">
              <a:buNone/>
            </a:pPr>
            <a:r>
              <a:rPr lang="en-US" sz="1400" dirty="0">
                <a:solidFill>
                  <a:schemeClr val="tx1"/>
                </a:solidFill>
              </a:rPr>
              <a:t>costul orar al muncii din România, ca procent din media UE (13,6 față de 34,9 euro)</a:t>
            </a:r>
            <a:endParaRPr lang="en-US" sz="1400" dirty="0"/>
          </a:p>
        </p:txBody>
      </p:sp>
      <p:sp>
        <p:nvSpPr>
          <p:cNvPr id="7" name="Text 3"/>
          <p:cNvSpPr txBox="1"/>
          <p:nvPr/>
        </p:nvSpPr>
        <p:spPr>
          <a:xfrm>
            <a:off x="7680960" y="2880360"/>
            <a:ext cx="3931920" cy="868680"/>
          </a:xfrm>
          <a:prstGeom prst="rect">
            <a:avLst/>
          </a:prstGeom>
          <a:noFill/>
          <a:ln/>
        </p:spPr>
        <p:txBody>
          <a:bodyPr wrap="square" lIns="0" tIns="0" rIns="0" bIns="0" rtlCol="0" anchor="b"/>
          <a:lstStyle/>
          <a:p>
            <a:pPr marL="0" indent="0">
              <a:buNone/>
            </a:pPr>
            <a:r>
              <a:rPr lang="en-US" sz="4400" b="1" dirty="0">
                <a:solidFill>
                  <a:schemeClr val="tx2"/>
                </a:solidFill>
                <a:latin typeface="Cambria" pitchFamily="34" charset="0"/>
                <a:ea typeface="Cambria" pitchFamily="34" charset="-122"/>
                <a:cs typeface="Cambria" pitchFamily="34" charset="-120"/>
              </a:rPr>
              <a:t>86,6%</a:t>
            </a:r>
            <a:endParaRPr lang="en-US" sz="4400" dirty="0"/>
          </a:p>
        </p:txBody>
      </p:sp>
      <p:sp>
        <p:nvSpPr>
          <p:cNvPr id="8" name="Text 4"/>
          <p:cNvSpPr txBox="1"/>
          <p:nvPr/>
        </p:nvSpPr>
        <p:spPr>
          <a:xfrm>
            <a:off x="7680960" y="3794760"/>
            <a:ext cx="3931920" cy="822960"/>
          </a:xfrm>
          <a:prstGeom prst="rect">
            <a:avLst/>
          </a:prstGeom>
          <a:noFill/>
          <a:ln/>
        </p:spPr>
        <p:txBody>
          <a:bodyPr wrap="square" lIns="0" tIns="0" rIns="0" bIns="0" rtlCol="0" anchor="t"/>
          <a:lstStyle/>
          <a:p>
            <a:pPr marL="0" indent="0">
              <a:buNone/>
            </a:pPr>
            <a:r>
              <a:rPr lang="en-US" sz="1400" dirty="0">
                <a:solidFill>
                  <a:schemeClr val="tx1"/>
                </a:solidFill>
              </a:rPr>
              <a:t>productivitatea pe persoană ocupată, față de media UE</a:t>
            </a:r>
            <a:endParaRPr lang="en-US" sz="1400" dirty="0"/>
          </a:p>
        </p:txBody>
      </p:sp>
      <p:sp>
        <p:nvSpPr>
          <p:cNvPr id="9" name="Text 5"/>
          <p:cNvSpPr txBox="1"/>
          <p:nvPr/>
        </p:nvSpPr>
        <p:spPr>
          <a:xfrm>
            <a:off x="7680960" y="4434840"/>
            <a:ext cx="3931920" cy="868680"/>
          </a:xfrm>
          <a:prstGeom prst="rect">
            <a:avLst/>
          </a:prstGeom>
          <a:noFill/>
          <a:ln/>
        </p:spPr>
        <p:txBody>
          <a:bodyPr wrap="square" lIns="0" tIns="0" rIns="0" bIns="0" rtlCol="0" anchor="b"/>
          <a:lstStyle/>
          <a:p>
            <a:pPr marL="0" indent="0">
              <a:buNone/>
            </a:pPr>
            <a:r>
              <a:rPr lang="en-US" sz="3200" b="1" dirty="0">
                <a:solidFill>
                  <a:schemeClr val="tx2"/>
                </a:solidFill>
                <a:latin typeface="Cambria" pitchFamily="34" charset="0"/>
                <a:ea typeface="Cambria" pitchFamily="34" charset="-122"/>
                <a:cs typeface="Cambria" pitchFamily="34" charset="-120"/>
              </a:rPr>
              <a:t>+56%</a:t>
            </a:r>
            <a:endParaRPr lang="en-US" sz="3200" dirty="0"/>
          </a:p>
        </p:txBody>
      </p:sp>
      <p:sp>
        <p:nvSpPr>
          <p:cNvPr id="10" name="Text 6"/>
          <p:cNvSpPr txBox="1"/>
          <p:nvPr/>
        </p:nvSpPr>
        <p:spPr>
          <a:xfrm>
            <a:off x="7680960" y="5349240"/>
            <a:ext cx="3931920" cy="822960"/>
          </a:xfrm>
          <a:prstGeom prst="rect">
            <a:avLst/>
          </a:prstGeom>
          <a:noFill/>
          <a:ln/>
        </p:spPr>
        <p:txBody>
          <a:bodyPr wrap="square" lIns="0" tIns="0" rIns="0" bIns="0" rtlCol="0" anchor="t"/>
          <a:lstStyle/>
          <a:p>
            <a:pPr marL="0" indent="0">
              <a:buNone/>
            </a:pPr>
            <a:r>
              <a:rPr lang="en-US" sz="1400" dirty="0">
                <a:solidFill>
                  <a:schemeClr val="tx1"/>
                </a:solidFill>
              </a:rPr>
              <a:t>creșterea cotei de piață a exporturilor, 2012–2025</a:t>
            </a:r>
            <a:endParaRPr lang="en-US" sz="1400" dirty="0"/>
          </a:p>
        </p:txBody>
      </p:sp>
      <p:sp>
        <p:nvSpPr>
          <p:cNvPr id="11" name="Text 7"/>
          <p:cNvSpPr txBox="1"/>
          <p:nvPr/>
        </p:nvSpPr>
        <p:spPr>
          <a:xfrm>
            <a:off x="548640" y="5989320"/>
            <a:ext cx="11064240" cy="320040"/>
          </a:xfrm>
          <a:prstGeom prst="rect">
            <a:avLst/>
          </a:prstGeom>
          <a:noFill/>
          <a:ln/>
        </p:spPr>
        <p:txBody>
          <a:bodyPr wrap="square" lIns="0" tIns="0" rIns="0" bIns="0" rtlCol="0" anchor="ctr"/>
          <a:lstStyle/>
          <a:p>
            <a:pPr marL="0" indent="0">
              <a:buNone/>
            </a:pPr>
            <a:r>
              <a:rPr lang="en-US" sz="1000" i="1" dirty="0">
                <a:solidFill>
                  <a:schemeClr val="accent4"/>
                </a:solidFill>
              </a:rPr>
              <a:t>Surse: Eurostat, prelucrări MMFTSS (2026); Comisia Europeană (2026).</a:t>
            </a:r>
            <a:endParaRPr lang="en-US" sz="1000" dirty="0"/>
          </a:p>
        </p:txBody>
      </p:sp>
      <p:sp>
        <p:nvSpPr>
          <p:cNvPr id="25"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200" b="1" dirty="0">
                <a:solidFill>
                  <a:schemeClr val="tx2"/>
                </a:solidFill>
                <a:latin typeface="Cambria" pitchFamily="34" charset="0"/>
                <a:ea typeface="Cambria" pitchFamily="34" charset="-122"/>
                <a:cs typeface="Cambria" pitchFamily="34" charset="-120"/>
              </a:rPr>
              <a:t>Negocierea colectivă nu mai adaugă nimic peste minim</a:t>
            </a:r>
            <a:endParaRPr lang="en-US" sz="3200" dirty="0"/>
          </a:p>
        </p:txBody>
      </p:sp>
      <p:sp>
        <p:nvSpPr>
          <p:cNvPr id="4" name="Text 1"/>
          <p:cNvSpPr txBox="1"/>
          <p:nvPr/>
        </p:nvSpPr>
        <p:spPr>
          <a:xfrm>
            <a:off x="548640" y="1463040"/>
            <a:ext cx="3474720" cy="868680"/>
          </a:xfrm>
          <a:prstGeom prst="rect">
            <a:avLst/>
          </a:prstGeom>
          <a:noFill/>
          <a:ln/>
        </p:spPr>
        <p:txBody>
          <a:bodyPr wrap="square" lIns="0" tIns="0" rIns="0" bIns="0" rtlCol="0" anchor="b"/>
          <a:lstStyle/>
          <a:p>
            <a:pPr marL="0" indent="0">
              <a:buNone/>
            </a:pPr>
            <a:r>
              <a:rPr lang="en-US" sz="6000" b="1" dirty="0">
                <a:solidFill>
                  <a:schemeClr val="accent1"/>
                </a:solidFill>
                <a:latin typeface="Cambria" pitchFamily="34" charset="0"/>
                <a:ea typeface="Cambria" pitchFamily="34" charset="-122"/>
                <a:cs typeface="Cambria" pitchFamily="34" charset="-120"/>
              </a:rPr>
              <a:t>28%</a:t>
            </a:r>
            <a:endParaRPr lang="en-US" sz="6000" dirty="0"/>
          </a:p>
        </p:txBody>
      </p:sp>
      <p:sp>
        <p:nvSpPr>
          <p:cNvPr id="5" name="Text 2"/>
          <p:cNvSpPr txBox="1"/>
          <p:nvPr/>
        </p:nvSpPr>
        <p:spPr>
          <a:xfrm>
            <a:off x="548640" y="2377440"/>
            <a:ext cx="3474720" cy="822960"/>
          </a:xfrm>
          <a:prstGeom prst="rect">
            <a:avLst/>
          </a:prstGeom>
          <a:noFill/>
          <a:ln/>
        </p:spPr>
        <p:txBody>
          <a:bodyPr wrap="square" lIns="0" tIns="0" rIns="0" bIns="0" rtlCol="0" anchor="t"/>
          <a:lstStyle/>
          <a:p>
            <a:pPr marL="0" indent="0">
              <a:buNone/>
            </a:pPr>
            <a:r>
              <a:rPr lang="en-US" sz="1400" dirty="0">
                <a:solidFill>
                  <a:schemeClr val="tx1"/>
                </a:solidFill>
              </a:rPr>
              <a:t>acoperirea negocierii colective în 2023 (prag în Directivă: 80%)</a:t>
            </a:r>
            <a:endParaRPr lang="en-US" sz="1400" dirty="0"/>
          </a:p>
        </p:txBody>
      </p:sp>
      <p:sp>
        <p:nvSpPr>
          <p:cNvPr id="6" name="Text 3"/>
          <p:cNvSpPr txBox="1"/>
          <p:nvPr/>
        </p:nvSpPr>
        <p:spPr>
          <a:xfrm>
            <a:off x="4343400" y="1463040"/>
            <a:ext cx="3474720" cy="868680"/>
          </a:xfrm>
          <a:prstGeom prst="rect">
            <a:avLst/>
          </a:prstGeom>
          <a:noFill/>
          <a:ln/>
        </p:spPr>
        <p:txBody>
          <a:bodyPr wrap="square" lIns="0" tIns="0" rIns="0" bIns="0" rtlCol="0" anchor="b"/>
          <a:lstStyle/>
          <a:p>
            <a:pPr marL="0" indent="0">
              <a:buNone/>
            </a:pPr>
            <a:r>
              <a:rPr lang="en-US" sz="4000" b="1" dirty="0">
                <a:solidFill>
                  <a:schemeClr val="accent1"/>
                </a:solidFill>
                <a:latin typeface="Cambria" pitchFamily="34" charset="0"/>
                <a:ea typeface="Cambria" pitchFamily="34" charset="-122"/>
                <a:cs typeface="Cambria" pitchFamily="34" charset="-120"/>
              </a:rPr>
              <a:t>111% → 100%</a:t>
            </a:r>
            <a:endParaRPr lang="en-US" sz="4000" dirty="0"/>
          </a:p>
        </p:txBody>
      </p:sp>
      <p:sp>
        <p:nvSpPr>
          <p:cNvPr id="7" name="Text 4"/>
          <p:cNvSpPr txBox="1"/>
          <p:nvPr/>
        </p:nvSpPr>
        <p:spPr>
          <a:xfrm>
            <a:off x="4343400" y="2377440"/>
            <a:ext cx="3474720" cy="822960"/>
          </a:xfrm>
          <a:prstGeom prst="rect">
            <a:avLst/>
          </a:prstGeom>
          <a:noFill/>
          <a:ln/>
        </p:spPr>
        <p:txBody>
          <a:bodyPr wrap="square" lIns="0" tIns="0" rIns="0" bIns="0" rtlCol="0" anchor="t"/>
          <a:lstStyle/>
          <a:p>
            <a:pPr marL="0" indent="0">
              <a:buNone/>
            </a:pPr>
            <a:r>
              <a:rPr lang="en-US" sz="1400" dirty="0">
                <a:solidFill>
                  <a:schemeClr val="tx1"/>
                </a:solidFill>
              </a:rPr>
              <a:t>cel mai mic salariu negociat față de minimul legal, 2020 → 2025</a:t>
            </a:r>
            <a:endParaRPr lang="en-US" sz="1400" dirty="0"/>
          </a:p>
        </p:txBody>
      </p:sp>
      <p:sp>
        <p:nvSpPr>
          <p:cNvPr id="8" name="Text 5"/>
          <p:cNvSpPr txBox="1"/>
          <p:nvPr/>
        </p:nvSpPr>
        <p:spPr>
          <a:xfrm>
            <a:off x="8138160" y="1463040"/>
            <a:ext cx="3474720" cy="868680"/>
          </a:xfrm>
          <a:prstGeom prst="rect">
            <a:avLst/>
          </a:prstGeom>
          <a:noFill/>
          <a:ln/>
        </p:spPr>
        <p:txBody>
          <a:bodyPr wrap="square" lIns="0" tIns="0" rIns="0" bIns="0" rtlCol="0" anchor="b"/>
          <a:lstStyle/>
          <a:p>
            <a:pPr marL="0" indent="0">
              <a:buNone/>
            </a:pPr>
            <a:r>
              <a:rPr lang="en-US" sz="6000" b="1" dirty="0">
                <a:solidFill>
                  <a:schemeClr val="tx2"/>
                </a:solidFill>
                <a:latin typeface="Cambria" pitchFamily="34" charset="0"/>
                <a:ea typeface="Cambria" pitchFamily="34" charset="-122"/>
                <a:cs typeface="Cambria" pitchFamily="34" charset="-120"/>
              </a:rPr>
              <a:t>0</a:t>
            </a:r>
            <a:endParaRPr lang="en-US" sz="6000" dirty="0"/>
          </a:p>
        </p:txBody>
      </p:sp>
      <p:sp>
        <p:nvSpPr>
          <p:cNvPr id="9" name="Text 6"/>
          <p:cNvSpPr txBox="1"/>
          <p:nvPr/>
        </p:nvSpPr>
        <p:spPr>
          <a:xfrm>
            <a:off x="8138160" y="2377440"/>
            <a:ext cx="3474720" cy="822960"/>
          </a:xfrm>
          <a:prstGeom prst="rect">
            <a:avLst/>
          </a:prstGeom>
          <a:noFill/>
          <a:ln/>
        </p:spPr>
        <p:txBody>
          <a:bodyPr wrap="square" lIns="0" tIns="0" rIns="0" bIns="0" rtlCol="0" anchor="t"/>
          <a:lstStyle/>
          <a:p>
            <a:pPr marL="0" indent="0">
              <a:buNone/>
            </a:pPr>
            <a:r>
              <a:rPr lang="en-US" sz="1400" dirty="0">
                <a:solidFill>
                  <a:schemeClr val="tx1"/>
                </a:solidFill>
              </a:rPr>
              <a:t>ținte cuantificate sau buget dedicat în planul de acțiune (HG nr. 827/2025)</a:t>
            </a:r>
            <a:endParaRPr lang="en-US" sz="1400" dirty="0"/>
          </a:p>
        </p:txBody>
      </p:sp>
      <p:sp>
        <p:nvSpPr>
          <p:cNvPr id="10" name="card"/>
          <p:cNvSpPr/>
          <p:nvPr/>
        </p:nvSpPr>
        <p:spPr>
          <a:xfrm>
            <a:off x="548640" y="3840480"/>
            <a:ext cx="11064240" cy="1828800"/>
          </a:xfrm>
          <a:prstGeom prst="roundRect">
            <a:avLst>
              <a:gd name="adj" fmla="val 4000"/>
            </a:avLst>
          </a:prstGeom>
          <a:solidFill>
            <a:schemeClr val="bg2"/>
          </a:solidFill>
          <a:ln/>
        </p:spPr>
        <p:txBody>
          <a:bodyPr/>
          <a:lstStyle/>
          <a:p>
            <a:endParaRPr lang="en-US"/>
          </a:p>
        </p:txBody>
      </p:sp>
      <p:sp>
        <p:nvSpPr>
          <p:cNvPr id="11" name="Text 8"/>
          <p:cNvSpPr txBox="1"/>
          <p:nvPr/>
        </p:nvSpPr>
        <p:spPr>
          <a:xfrm>
            <a:off x="777240" y="4023360"/>
            <a:ext cx="10607040" cy="457200"/>
          </a:xfrm>
          <a:prstGeom prst="rect">
            <a:avLst/>
          </a:prstGeom>
          <a:noFill/>
          <a:ln/>
        </p:spPr>
        <p:txBody>
          <a:bodyPr wrap="square" lIns="0" tIns="0" rIns="0" bIns="0" rtlCol="0" anchor="t"/>
          <a:lstStyle/>
          <a:p>
            <a:pPr marL="0" indent="0">
              <a:buNone/>
            </a:pPr>
            <a:r>
              <a:rPr lang="en-US" sz="1700" b="1" dirty="0">
                <a:solidFill>
                  <a:schemeClr val="tx2"/>
                </a:solidFill>
              </a:rPr>
              <a:t>Ce înseamnă</a:t>
            </a:r>
            <a:endParaRPr lang="en-US" sz="1700" dirty="0"/>
          </a:p>
        </p:txBody>
      </p:sp>
      <p:sp>
        <p:nvSpPr>
          <p:cNvPr id="12" name="Text 9"/>
          <p:cNvSpPr txBox="1"/>
          <p:nvPr/>
        </p:nvSpPr>
        <p:spPr>
          <a:xfrm>
            <a:off x="777240" y="4526280"/>
            <a:ext cx="10607040" cy="960120"/>
          </a:xfrm>
          <a:prstGeom prst="rect">
            <a:avLst/>
          </a:prstGeom>
          <a:noFill/>
          <a:ln/>
        </p:spPr>
        <p:txBody>
          <a:bodyPr wrap="square" lIns="0" tIns="0" rIns="0" bIns="0" rtlCol="0" anchor="t"/>
          <a:lstStyle/>
          <a:p>
            <a:pPr marL="0" indent="0">
              <a:spcAft>
                <a:spcPts val="400"/>
              </a:spcAft>
              <a:buNone/>
            </a:pPr>
            <a:r>
              <a:rPr lang="en-US" sz="1400" dirty="0">
                <a:solidFill>
                  <a:schemeClr val="tx1"/>
                </a:solidFill>
              </a:rPr>
              <a:t>Salariul minim legal a devenit, în practică, grila salarială a unei mari părți a economiei. Planul de acțiune este, deocamdată, un plan de informare și consultare, nu unul de creștere a acoperirii.</a:t>
            </a:r>
            <a:endParaRPr lang="en-US" sz="1400" dirty="0"/>
          </a:p>
        </p:txBody>
      </p:sp>
      <p:sp>
        <p:nvSpPr>
          <p:cNvPr id="13" name="Text 10"/>
          <p:cNvSpPr txBox="1"/>
          <p:nvPr/>
        </p:nvSpPr>
        <p:spPr>
          <a:xfrm>
            <a:off x="548640" y="5989320"/>
            <a:ext cx="11064240" cy="320040"/>
          </a:xfrm>
          <a:prstGeom prst="rect">
            <a:avLst/>
          </a:prstGeom>
          <a:noFill/>
          <a:ln/>
        </p:spPr>
        <p:txBody>
          <a:bodyPr wrap="square" lIns="0" tIns="0" rIns="0" bIns="0" rtlCol="0" anchor="ctr"/>
          <a:lstStyle/>
          <a:p>
            <a:pPr marL="0" indent="0">
              <a:buNone/>
            </a:pPr>
            <a:r>
              <a:rPr lang="en-US" sz="1000" i="1" dirty="0">
                <a:solidFill>
                  <a:schemeClr val="accent4"/>
                </a:solidFill>
              </a:rPr>
              <a:t>Surse: Comisia Europeană, SWD(2026) 237; Eurofound; HG nr. 827/2025.</a:t>
            </a:r>
            <a:endParaRPr lang="en-US" sz="1000" dirty="0"/>
          </a:p>
        </p:txBody>
      </p:sp>
      <p:sp>
        <p:nvSpPr>
          <p:cNvPr id="25"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cerc"/>
          <p:cNvSpPr/>
          <p:nvPr/>
        </p:nvSpPr>
        <p:spPr>
          <a:xfrm>
            <a:off x="731520" y="2560320"/>
            <a:ext cx="1051560" cy="1051560"/>
          </a:xfrm>
          <a:prstGeom prst="ellipse">
            <a:avLst/>
          </a:prstGeom>
          <a:solidFill>
            <a:schemeClr val="accent1"/>
          </a:solidFill>
          <a:ln/>
        </p:spPr>
        <p:txBody>
          <a:bodyPr/>
          <a:lstStyle/>
          <a:p>
            <a:endParaRPr lang="en-US"/>
          </a:p>
        </p:txBody>
      </p:sp>
      <p:sp>
        <p:nvSpPr>
          <p:cNvPr id="3" name="Text 1"/>
          <p:cNvSpPr txBox="1"/>
          <p:nvPr/>
        </p:nvSpPr>
        <p:spPr>
          <a:xfrm>
            <a:off x="731520" y="2560320"/>
            <a:ext cx="1051560" cy="1051560"/>
          </a:xfrm>
          <a:prstGeom prst="rect">
            <a:avLst/>
          </a:prstGeom>
          <a:noFill/>
          <a:ln/>
        </p:spPr>
        <p:txBody>
          <a:bodyPr wrap="square" lIns="0" tIns="0" rIns="0" bIns="0" rtlCol="0" anchor="ctr"/>
          <a:lstStyle/>
          <a:p>
            <a:pPr marL="0" indent="0" algn="ctr">
              <a:buNone/>
            </a:pPr>
            <a:r>
              <a:rPr lang="en-US" sz="4000" b="1" dirty="0">
                <a:solidFill>
                  <a:schemeClr val="bg1"/>
                </a:solidFill>
                <a:latin typeface="Cambria" pitchFamily="34" charset="0"/>
                <a:ea typeface="Cambria" pitchFamily="34" charset="-122"/>
                <a:cs typeface="Cambria" pitchFamily="34" charset="-120"/>
              </a:rPr>
              <a:t>7</a:t>
            </a:r>
            <a:endParaRPr lang="en-US" sz="4000" dirty="0"/>
          </a:p>
        </p:txBody>
      </p:sp>
      <p:sp>
        <p:nvSpPr>
          <p:cNvPr id="4" name="Text 0"/>
          <p:cNvSpPr>
            <a:spLocks noGrp="1"/>
          </p:cNvSpPr>
          <p:nvPr>
            <p:ph type="title" idx="100" hasCustomPrompt="1"/>
          </p:nvPr>
        </p:nvSpPr>
        <p:spPr>
          <a:xfrm>
            <a:off x="2103120" y="1463040"/>
            <a:ext cx="9326880" cy="2103120"/>
          </a:xfrm>
          <a:prstGeom prst="rect">
            <a:avLst/>
          </a:prstGeom>
          <a:noFill/>
          <a:ln/>
        </p:spPr>
        <p:txBody>
          <a:bodyPr wrap="square" rtlCol="0" anchor="b"/>
          <a:lstStyle/>
          <a:p>
            <a:pPr marL="0" indent="0" algn="l">
              <a:buNone/>
            </a:pPr>
            <a:r>
              <a:rPr lang="en-US" sz="4000" b="1" dirty="0">
                <a:solidFill>
                  <a:schemeClr val="bg1"/>
                </a:solidFill>
                <a:latin typeface="Cambria" pitchFamily="34" charset="0"/>
                <a:ea typeface="Cambria" pitchFamily="34" charset="-122"/>
                <a:cs typeface="Cambria" pitchFamily="34" charset="-120"/>
              </a:rPr>
              <a:t>Ce propunem</a:t>
            </a:r>
            <a:endParaRPr lang="en-US" sz="4000" dirty="0"/>
          </a:p>
        </p:txBody>
      </p:sp>
      <p:sp>
        <p:nvSpPr>
          <p:cNvPr id="5" name="Text 0"/>
          <p:cNvSpPr>
            <a:spLocks noGrp="1"/>
          </p:cNvSpPr>
          <p:nvPr>
            <p:ph type="body" idx="101" hasCustomPrompt="1"/>
          </p:nvPr>
        </p:nvSpPr>
        <p:spPr>
          <a:xfrm>
            <a:off x="2103120" y="3657600"/>
            <a:ext cx="9326880" cy="822960"/>
          </a:xfrm>
          <a:prstGeom prst="rect">
            <a:avLst/>
          </a:prstGeom>
          <a:noFill/>
          <a:ln/>
        </p:spPr>
        <p:txBody>
          <a:bodyPr wrap="square" rtlCol="0" anchor="t"/>
          <a:lstStyle/>
          <a:p>
            <a:pPr marL="0" indent="0" algn="l">
              <a:buNone/>
            </a:pPr>
            <a:r>
              <a:rPr lang="en-US" sz="1800" dirty="0">
                <a:solidFill>
                  <a:schemeClr val="bg2"/>
                </a:solidFill>
              </a:rPr>
              <a:t>Șapte măsuri concrete</a:t>
            </a:r>
            <a:endParaRPr lang="en-US" sz="1800" dirty="0"/>
          </a:p>
        </p:txBody>
      </p:sp>
      <p:sp>
        <p:nvSpPr>
          <p:cNvPr id="25"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bg2"/>
                </a:solidFill>
              </a:defRPr>
            </a:lvl1pPr>
          </a:lstStyle>
          <a:p>
            <a:pPr algn="r"/>
            <a:fld id="{F7021451-1387-4CA6-816F-3879F97B5CBC}" type="slidenum">
              <a:rPr lang="en-US" b="0"/>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200" b="1" dirty="0">
                <a:solidFill>
                  <a:schemeClr val="tx2"/>
                </a:solidFill>
                <a:latin typeface="Cambria" pitchFamily="34" charset="0"/>
                <a:ea typeface="Cambria" pitchFamily="34" charset="-122"/>
                <a:cs typeface="Cambria" pitchFamily="34" charset="-120"/>
              </a:rPr>
              <a:t>Șapte propuneri</a:t>
            </a:r>
            <a:endParaRPr lang="en-US" sz="3200" dirty="0"/>
          </a:p>
        </p:txBody>
      </p:sp>
      <p:sp>
        <p:nvSpPr>
          <p:cNvPr id="4" name="Shape 1"/>
          <p:cNvSpPr/>
          <p:nvPr/>
        </p:nvSpPr>
        <p:spPr>
          <a:xfrm>
            <a:off x="548640" y="1399032"/>
            <a:ext cx="502920" cy="502920"/>
          </a:xfrm>
          <a:prstGeom prst="ellipse">
            <a:avLst/>
          </a:prstGeom>
          <a:solidFill>
            <a:schemeClr val="accent1"/>
          </a:solidFill>
          <a:ln/>
        </p:spPr>
        <p:txBody>
          <a:bodyPr/>
          <a:lstStyle/>
          <a:p>
            <a:endParaRPr lang="en-US"/>
          </a:p>
        </p:txBody>
      </p:sp>
      <p:sp>
        <p:nvSpPr>
          <p:cNvPr id="5" name="Text 2"/>
          <p:cNvSpPr txBox="1"/>
          <p:nvPr/>
        </p:nvSpPr>
        <p:spPr>
          <a:xfrm>
            <a:off x="548640" y="1399032"/>
            <a:ext cx="502920" cy="502920"/>
          </a:xfrm>
          <a:prstGeom prst="rect">
            <a:avLst/>
          </a:prstGeom>
          <a:noFill/>
          <a:ln/>
        </p:spPr>
        <p:txBody>
          <a:bodyPr wrap="square" lIns="0" tIns="0" rIns="0" bIns="0" rtlCol="0" anchor="ctr"/>
          <a:lstStyle/>
          <a:p>
            <a:pPr marL="0" indent="0" algn="ctr">
              <a:buNone/>
            </a:pPr>
            <a:r>
              <a:rPr lang="en-US" sz="1600" b="1" dirty="0">
                <a:solidFill>
                  <a:schemeClr val="bg1"/>
                </a:solidFill>
              </a:rPr>
              <a:t>1</a:t>
            </a:r>
            <a:endParaRPr lang="en-US" sz="1600" dirty="0"/>
          </a:p>
        </p:txBody>
      </p:sp>
      <p:sp>
        <p:nvSpPr>
          <p:cNvPr id="6" name="Text 3"/>
          <p:cNvSpPr txBox="1"/>
          <p:nvPr/>
        </p:nvSpPr>
        <p:spPr>
          <a:xfrm>
            <a:off x="1234440" y="1325880"/>
            <a:ext cx="4754880" cy="384048"/>
          </a:xfrm>
          <a:prstGeom prst="rect">
            <a:avLst/>
          </a:prstGeom>
          <a:noFill/>
          <a:ln/>
        </p:spPr>
        <p:txBody>
          <a:bodyPr wrap="square" lIns="0" tIns="0" rIns="0" bIns="0" rtlCol="0" anchor="ctr"/>
          <a:lstStyle/>
          <a:p>
            <a:pPr marL="0" indent="0">
              <a:buNone/>
            </a:pPr>
            <a:r>
              <a:rPr lang="en-US" sz="1700" b="1" dirty="0">
                <a:solidFill>
                  <a:schemeClr val="tx2"/>
                </a:solidFill>
              </a:rPr>
              <a:t>Formula cu recuperare</a:t>
            </a:r>
            <a:endParaRPr lang="en-US" sz="1700" dirty="0"/>
          </a:p>
        </p:txBody>
      </p:sp>
      <p:sp>
        <p:nvSpPr>
          <p:cNvPr id="7" name="Text 4"/>
          <p:cNvSpPr txBox="1"/>
          <p:nvPr/>
        </p:nvSpPr>
        <p:spPr>
          <a:xfrm>
            <a:off x="1234440" y="1709928"/>
            <a:ext cx="4754880" cy="685800"/>
          </a:xfrm>
          <a:prstGeom prst="rect">
            <a:avLst/>
          </a:prstGeom>
          <a:noFill/>
          <a:ln/>
        </p:spPr>
        <p:txBody>
          <a:bodyPr wrap="square" lIns="0" tIns="0" rIns="0" bIns="0" rtlCol="0" anchor="t"/>
          <a:lstStyle/>
          <a:p>
            <a:pPr marL="0" indent="0">
              <a:buNone/>
            </a:pPr>
            <a:r>
              <a:rPr lang="en-US" sz="1400" dirty="0">
                <a:solidFill>
                  <a:schemeClr val="tx1"/>
                </a:solidFill>
              </a:rPr>
              <a:t>Întâi recuperăm pierderea reală, apoi aplicăm formula: 4.652 lei în 2027.</a:t>
            </a:r>
            <a:endParaRPr lang="en-US" sz="1400" dirty="0"/>
          </a:p>
        </p:txBody>
      </p:sp>
      <p:sp>
        <p:nvSpPr>
          <p:cNvPr id="8" name="Shape 5"/>
          <p:cNvSpPr/>
          <p:nvPr/>
        </p:nvSpPr>
        <p:spPr>
          <a:xfrm>
            <a:off x="6172200" y="1399032"/>
            <a:ext cx="502920" cy="502920"/>
          </a:xfrm>
          <a:prstGeom prst="ellipse">
            <a:avLst/>
          </a:prstGeom>
          <a:solidFill>
            <a:schemeClr val="tx2"/>
          </a:solidFill>
          <a:ln/>
        </p:spPr>
        <p:txBody>
          <a:bodyPr/>
          <a:lstStyle/>
          <a:p>
            <a:endParaRPr lang="en-US"/>
          </a:p>
        </p:txBody>
      </p:sp>
      <p:sp>
        <p:nvSpPr>
          <p:cNvPr id="9" name="Text 6"/>
          <p:cNvSpPr txBox="1"/>
          <p:nvPr/>
        </p:nvSpPr>
        <p:spPr>
          <a:xfrm>
            <a:off x="6172200" y="1399032"/>
            <a:ext cx="502920" cy="502920"/>
          </a:xfrm>
          <a:prstGeom prst="rect">
            <a:avLst/>
          </a:prstGeom>
          <a:noFill/>
          <a:ln/>
        </p:spPr>
        <p:txBody>
          <a:bodyPr wrap="square" lIns="0" tIns="0" rIns="0" bIns="0" rtlCol="0" anchor="ctr"/>
          <a:lstStyle/>
          <a:p>
            <a:pPr marL="0" indent="0" algn="ctr">
              <a:buNone/>
            </a:pPr>
            <a:r>
              <a:rPr lang="en-US" sz="1600" b="1" dirty="0">
                <a:solidFill>
                  <a:schemeClr val="bg1"/>
                </a:solidFill>
              </a:rPr>
              <a:t>2</a:t>
            </a:r>
            <a:endParaRPr lang="en-US" sz="1600" dirty="0"/>
          </a:p>
        </p:txBody>
      </p:sp>
      <p:sp>
        <p:nvSpPr>
          <p:cNvPr id="10" name="Text 7"/>
          <p:cNvSpPr txBox="1"/>
          <p:nvPr/>
        </p:nvSpPr>
        <p:spPr>
          <a:xfrm>
            <a:off x="6858000" y="1325880"/>
            <a:ext cx="4754880" cy="384048"/>
          </a:xfrm>
          <a:prstGeom prst="rect">
            <a:avLst/>
          </a:prstGeom>
          <a:noFill/>
          <a:ln/>
        </p:spPr>
        <p:txBody>
          <a:bodyPr wrap="square" lIns="0" tIns="0" rIns="0" bIns="0" rtlCol="0" anchor="ctr"/>
          <a:lstStyle/>
          <a:p>
            <a:pPr marL="0" indent="0">
              <a:buNone/>
            </a:pPr>
            <a:r>
              <a:rPr lang="en-US" sz="1700" b="1" dirty="0">
                <a:solidFill>
                  <a:schemeClr val="tx2"/>
                </a:solidFill>
              </a:rPr>
              <a:t>Fără înghețări</a:t>
            </a:r>
            <a:endParaRPr lang="en-US" sz="1700" dirty="0"/>
          </a:p>
        </p:txBody>
      </p:sp>
      <p:sp>
        <p:nvSpPr>
          <p:cNvPr id="11" name="Text 8"/>
          <p:cNvSpPr txBox="1"/>
          <p:nvPr/>
        </p:nvSpPr>
        <p:spPr>
          <a:xfrm>
            <a:off x="6858000" y="1709928"/>
            <a:ext cx="4754880" cy="685800"/>
          </a:xfrm>
          <a:prstGeom prst="rect">
            <a:avLst/>
          </a:prstGeom>
          <a:noFill/>
          <a:ln/>
        </p:spPr>
        <p:txBody>
          <a:bodyPr wrap="square" lIns="0" tIns="0" rIns="0" bIns="0" rtlCol="0" anchor="t"/>
          <a:lstStyle/>
          <a:p>
            <a:pPr marL="0" indent="0">
              <a:buNone/>
            </a:pPr>
            <a:r>
              <a:rPr lang="en-US" sz="1400" dirty="0">
                <a:solidFill>
                  <a:schemeClr val="tx1"/>
                </a:solidFill>
              </a:rPr>
              <a:t>Termen ferm la 1 ianuarie; indexare automată cu inflația dacă hotărârea întârzie.</a:t>
            </a:r>
            <a:endParaRPr lang="en-US" sz="1400" dirty="0"/>
          </a:p>
        </p:txBody>
      </p:sp>
      <p:sp>
        <p:nvSpPr>
          <p:cNvPr id="12" name="Shape 9"/>
          <p:cNvSpPr/>
          <p:nvPr/>
        </p:nvSpPr>
        <p:spPr>
          <a:xfrm>
            <a:off x="548640" y="2587752"/>
            <a:ext cx="502920" cy="502920"/>
          </a:xfrm>
          <a:prstGeom prst="ellipse">
            <a:avLst/>
          </a:prstGeom>
          <a:solidFill>
            <a:schemeClr val="tx2"/>
          </a:solidFill>
          <a:ln/>
        </p:spPr>
        <p:txBody>
          <a:bodyPr/>
          <a:lstStyle/>
          <a:p>
            <a:endParaRPr lang="en-US"/>
          </a:p>
        </p:txBody>
      </p:sp>
      <p:sp>
        <p:nvSpPr>
          <p:cNvPr id="13" name="Text 10"/>
          <p:cNvSpPr txBox="1"/>
          <p:nvPr/>
        </p:nvSpPr>
        <p:spPr>
          <a:xfrm>
            <a:off x="548640" y="2587752"/>
            <a:ext cx="502920" cy="502920"/>
          </a:xfrm>
          <a:prstGeom prst="rect">
            <a:avLst/>
          </a:prstGeom>
          <a:noFill/>
          <a:ln/>
        </p:spPr>
        <p:txBody>
          <a:bodyPr wrap="square" lIns="0" tIns="0" rIns="0" bIns="0" rtlCol="0" anchor="ctr"/>
          <a:lstStyle/>
          <a:p>
            <a:pPr marL="0" indent="0" algn="ctr">
              <a:buNone/>
            </a:pPr>
            <a:r>
              <a:rPr lang="en-US" sz="1600" b="1" dirty="0">
                <a:solidFill>
                  <a:schemeClr val="bg1"/>
                </a:solidFill>
              </a:rPr>
              <a:t>3</a:t>
            </a:r>
            <a:endParaRPr lang="en-US" sz="1600" dirty="0"/>
          </a:p>
        </p:txBody>
      </p:sp>
      <p:sp>
        <p:nvSpPr>
          <p:cNvPr id="14" name="Text 11"/>
          <p:cNvSpPr txBox="1"/>
          <p:nvPr/>
        </p:nvSpPr>
        <p:spPr>
          <a:xfrm>
            <a:off x="1234440" y="2514600"/>
            <a:ext cx="4754880" cy="384048"/>
          </a:xfrm>
          <a:prstGeom prst="rect">
            <a:avLst/>
          </a:prstGeom>
          <a:noFill/>
          <a:ln/>
        </p:spPr>
        <p:txBody>
          <a:bodyPr wrap="square" lIns="0" tIns="0" rIns="0" bIns="0" rtlCol="0" anchor="ctr"/>
          <a:lstStyle/>
          <a:p>
            <a:pPr marL="0" indent="0">
              <a:buNone/>
            </a:pPr>
            <a:r>
              <a:rPr lang="en-US" sz="1700" b="1" dirty="0">
                <a:solidFill>
                  <a:schemeClr val="tx2"/>
                </a:solidFill>
              </a:rPr>
              <a:t>Fără „zid fiscal”</a:t>
            </a:r>
            <a:endParaRPr lang="en-US" sz="1700" dirty="0"/>
          </a:p>
        </p:txBody>
      </p:sp>
      <p:sp>
        <p:nvSpPr>
          <p:cNvPr id="15" name="Text 12"/>
          <p:cNvSpPr txBox="1"/>
          <p:nvPr/>
        </p:nvSpPr>
        <p:spPr>
          <a:xfrm>
            <a:off x="1234440" y="2898648"/>
            <a:ext cx="4754880" cy="685800"/>
          </a:xfrm>
          <a:prstGeom prst="rect">
            <a:avLst/>
          </a:prstGeom>
          <a:noFill/>
          <a:ln/>
        </p:spPr>
        <p:txBody>
          <a:bodyPr wrap="square" lIns="0" tIns="0" rIns="0" bIns="0" rtlCol="0" anchor="t"/>
          <a:lstStyle/>
          <a:p>
            <a:pPr marL="0" indent="0">
              <a:buNone/>
            </a:pPr>
            <a:r>
              <a:rPr lang="en-US" sz="1400" dirty="0">
                <a:solidFill>
                  <a:schemeClr val="tx1"/>
                </a:solidFill>
              </a:rPr>
              <a:t>Suma neimpozabilă scade treptat până la 15% peste minim, pentru toți cei cu venituri mici.</a:t>
            </a:r>
            <a:endParaRPr lang="en-US" sz="1400" dirty="0"/>
          </a:p>
        </p:txBody>
      </p:sp>
      <p:sp>
        <p:nvSpPr>
          <p:cNvPr id="16" name="Shape 13"/>
          <p:cNvSpPr/>
          <p:nvPr/>
        </p:nvSpPr>
        <p:spPr>
          <a:xfrm>
            <a:off x="6172200" y="2587752"/>
            <a:ext cx="502920" cy="502920"/>
          </a:xfrm>
          <a:prstGeom prst="ellipse">
            <a:avLst/>
          </a:prstGeom>
          <a:solidFill>
            <a:schemeClr val="tx2"/>
          </a:solidFill>
          <a:ln/>
        </p:spPr>
        <p:txBody>
          <a:bodyPr/>
          <a:lstStyle/>
          <a:p>
            <a:endParaRPr lang="en-US"/>
          </a:p>
        </p:txBody>
      </p:sp>
      <p:sp>
        <p:nvSpPr>
          <p:cNvPr id="17" name="Text 14"/>
          <p:cNvSpPr txBox="1"/>
          <p:nvPr/>
        </p:nvSpPr>
        <p:spPr>
          <a:xfrm>
            <a:off x="6172200" y="2587752"/>
            <a:ext cx="502920" cy="502920"/>
          </a:xfrm>
          <a:prstGeom prst="rect">
            <a:avLst/>
          </a:prstGeom>
          <a:noFill/>
          <a:ln/>
        </p:spPr>
        <p:txBody>
          <a:bodyPr wrap="square" lIns="0" tIns="0" rIns="0" bIns="0" rtlCol="0" anchor="ctr"/>
          <a:lstStyle/>
          <a:p>
            <a:pPr marL="0" indent="0" algn="ctr">
              <a:buNone/>
            </a:pPr>
            <a:r>
              <a:rPr lang="en-US" sz="1600" b="1" dirty="0">
                <a:solidFill>
                  <a:schemeClr val="bg1"/>
                </a:solidFill>
              </a:rPr>
              <a:t>4</a:t>
            </a:r>
            <a:endParaRPr lang="en-US" sz="1600" dirty="0"/>
          </a:p>
        </p:txBody>
      </p:sp>
      <p:sp>
        <p:nvSpPr>
          <p:cNvPr id="18" name="Text 15"/>
          <p:cNvSpPr txBox="1"/>
          <p:nvPr/>
        </p:nvSpPr>
        <p:spPr>
          <a:xfrm>
            <a:off x="6858000" y="2514600"/>
            <a:ext cx="4754880" cy="384048"/>
          </a:xfrm>
          <a:prstGeom prst="rect">
            <a:avLst/>
          </a:prstGeom>
          <a:noFill/>
          <a:ln/>
        </p:spPr>
        <p:txBody>
          <a:bodyPr wrap="square" lIns="0" tIns="0" rIns="0" bIns="0" rtlCol="0" anchor="ctr"/>
          <a:lstStyle/>
          <a:p>
            <a:pPr marL="0" indent="0">
              <a:buNone/>
            </a:pPr>
            <a:r>
              <a:rPr lang="en-US" sz="1700" b="1" dirty="0">
                <a:solidFill>
                  <a:schemeClr val="tx2"/>
                </a:solidFill>
              </a:rPr>
              <a:t>Coș minim oficial</a:t>
            </a:r>
            <a:endParaRPr lang="en-US" sz="1700" dirty="0"/>
          </a:p>
        </p:txBody>
      </p:sp>
      <p:sp>
        <p:nvSpPr>
          <p:cNvPr id="19" name="Text 16"/>
          <p:cNvSpPr txBox="1"/>
          <p:nvPr/>
        </p:nvSpPr>
        <p:spPr>
          <a:xfrm>
            <a:off x="6858000" y="2898648"/>
            <a:ext cx="4754880" cy="685800"/>
          </a:xfrm>
          <a:prstGeom prst="rect">
            <a:avLst/>
          </a:prstGeom>
          <a:noFill/>
          <a:ln/>
        </p:spPr>
        <p:txBody>
          <a:bodyPr wrap="square" lIns="0" tIns="0" rIns="0" bIns="0" rtlCol="0" anchor="t"/>
          <a:lstStyle/>
          <a:p>
            <a:pPr marL="0" indent="0">
              <a:buNone/>
            </a:pPr>
            <a:r>
              <a:rPr lang="en-US" sz="1400" dirty="0">
                <a:solidFill>
                  <a:schemeClr val="tx1"/>
                </a:solidFill>
              </a:rPr>
              <a:t>Stabilit anual de INS cu partenerii sociali, cum prevede Legea nr. 174/2020.</a:t>
            </a:r>
            <a:endParaRPr lang="en-US" sz="1400" dirty="0"/>
          </a:p>
        </p:txBody>
      </p:sp>
      <p:sp>
        <p:nvSpPr>
          <p:cNvPr id="20" name="Shape 17"/>
          <p:cNvSpPr/>
          <p:nvPr/>
        </p:nvSpPr>
        <p:spPr>
          <a:xfrm>
            <a:off x="548640" y="3776472"/>
            <a:ext cx="502920" cy="502920"/>
          </a:xfrm>
          <a:prstGeom prst="ellipse">
            <a:avLst/>
          </a:prstGeom>
          <a:solidFill>
            <a:schemeClr val="tx2"/>
          </a:solidFill>
          <a:ln/>
        </p:spPr>
        <p:txBody>
          <a:bodyPr/>
          <a:lstStyle/>
          <a:p>
            <a:endParaRPr lang="en-US"/>
          </a:p>
        </p:txBody>
      </p:sp>
      <p:sp>
        <p:nvSpPr>
          <p:cNvPr id="21" name="Text 18"/>
          <p:cNvSpPr txBox="1"/>
          <p:nvPr/>
        </p:nvSpPr>
        <p:spPr>
          <a:xfrm>
            <a:off x="548640" y="3776472"/>
            <a:ext cx="502920" cy="502920"/>
          </a:xfrm>
          <a:prstGeom prst="rect">
            <a:avLst/>
          </a:prstGeom>
          <a:noFill/>
          <a:ln/>
        </p:spPr>
        <p:txBody>
          <a:bodyPr wrap="square" lIns="0" tIns="0" rIns="0" bIns="0" rtlCol="0" anchor="ctr"/>
          <a:lstStyle/>
          <a:p>
            <a:pPr marL="0" indent="0" algn="ctr">
              <a:buNone/>
            </a:pPr>
            <a:r>
              <a:rPr lang="en-US" sz="1600" b="1" dirty="0">
                <a:solidFill>
                  <a:schemeClr val="bg1"/>
                </a:solidFill>
              </a:rPr>
              <a:t>5</a:t>
            </a:r>
            <a:endParaRPr lang="en-US" sz="1600" dirty="0"/>
          </a:p>
        </p:txBody>
      </p:sp>
      <p:sp>
        <p:nvSpPr>
          <p:cNvPr id="22" name="Text 19"/>
          <p:cNvSpPr txBox="1"/>
          <p:nvPr/>
        </p:nvSpPr>
        <p:spPr>
          <a:xfrm>
            <a:off x="1234440" y="3703320"/>
            <a:ext cx="4754880" cy="384048"/>
          </a:xfrm>
          <a:prstGeom prst="rect">
            <a:avLst/>
          </a:prstGeom>
          <a:noFill/>
          <a:ln/>
        </p:spPr>
        <p:txBody>
          <a:bodyPr wrap="square" lIns="0" tIns="0" rIns="0" bIns="0" rtlCol="0" anchor="ctr"/>
          <a:lstStyle/>
          <a:p>
            <a:pPr marL="0" indent="0">
              <a:buNone/>
            </a:pPr>
            <a:r>
              <a:rPr lang="en-US" sz="1700" b="1" dirty="0">
                <a:solidFill>
                  <a:schemeClr val="tx2"/>
                </a:solidFill>
              </a:rPr>
              <a:t>Date publice</a:t>
            </a:r>
            <a:endParaRPr lang="en-US" sz="1700" dirty="0"/>
          </a:p>
        </p:txBody>
      </p:sp>
      <p:sp>
        <p:nvSpPr>
          <p:cNvPr id="23" name="Text 20"/>
          <p:cNvSpPr txBox="1"/>
          <p:nvPr/>
        </p:nvSpPr>
        <p:spPr>
          <a:xfrm>
            <a:off x="1234440" y="4087368"/>
            <a:ext cx="4754880" cy="685800"/>
          </a:xfrm>
          <a:prstGeom prst="rect">
            <a:avLst/>
          </a:prstGeom>
          <a:noFill/>
          <a:ln/>
        </p:spPr>
        <p:txBody>
          <a:bodyPr wrap="square" lIns="0" tIns="0" rIns="0" bIns="0" rtlCol="0" anchor="t"/>
          <a:lstStyle/>
          <a:p>
            <a:pPr marL="0" indent="0">
              <a:buNone/>
            </a:pPr>
            <a:r>
              <a:rPr lang="en-US" sz="1400" dirty="0">
                <a:solidFill>
                  <a:schemeClr val="tx1"/>
                </a:solidFill>
              </a:rPr>
              <a:t>Distribuția salariilor din REGES-ONLINE trimestrial; toți indicatorii din HG 35/2025.</a:t>
            </a:r>
            <a:endParaRPr lang="en-US" sz="1400" dirty="0"/>
          </a:p>
        </p:txBody>
      </p:sp>
      <p:sp>
        <p:nvSpPr>
          <p:cNvPr id="24" name="Shape 21"/>
          <p:cNvSpPr/>
          <p:nvPr/>
        </p:nvSpPr>
        <p:spPr>
          <a:xfrm>
            <a:off x="6172200" y="3776472"/>
            <a:ext cx="502920" cy="502920"/>
          </a:xfrm>
          <a:prstGeom prst="ellipse">
            <a:avLst/>
          </a:prstGeom>
          <a:solidFill>
            <a:schemeClr val="tx2"/>
          </a:solidFill>
          <a:ln/>
        </p:spPr>
        <p:txBody>
          <a:bodyPr/>
          <a:lstStyle/>
          <a:p>
            <a:endParaRPr lang="en-US"/>
          </a:p>
        </p:txBody>
      </p:sp>
      <p:sp>
        <p:nvSpPr>
          <p:cNvPr id="25" name="Text 22"/>
          <p:cNvSpPr txBox="1"/>
          <p:nvPr/>
        </p:nvSpPr>
        <p:spPr>
          <a:xfrm>
            <a:off x="6172200" y="3776472"/>
            <a:ext cx="502920" cy="502920"/>
          </a:xfrm>
          <a:prstGeom prst="rect">
            <a:avLst/>
          </a:prstGeom>
          <a:noFill/>
          <a:ln/>
        </p:spPr>
        <p:txBody>
          <a:bodyPr wrap="square" lIns="0" tIns="0" rIns="0" bIns="0" rtlCol="0" anchor="ctr"/>
          <a:lstStyle/>
          <a:p>
            <a:pPr marL="0" indent="0" algn="ctr">
              <a:buNone/>
            </a:pPr>
            <a:r>
              <a:rPr lang="en-US" sz="1600" b="1" dirty="0">
                <a:solidFill>
                  <a:schemeClr val="bg1"/>
                </a:solidFill>
              </a:rPr>
              <a:t>6</a:t>
            </a:r>
            <a:endParaRPr lang="en-US" sz="1600" dirty="0"/>
          </a:p>
        </p:txBody>
      </p:sp>
      <p:sp>
        <p:nvSpPr>
          <p:cNvPr id="26" name="Text 23"/>
          <p:cNvSpPr txBox="1"/>
          <p:nvPr/>
        </p:nvSpPr>
        <p:spPr>
          <a:xfrm>
            <a:off x="6858000" y="3703320"/>
            <a:ext cx="4754880" cy="384048"/>
          </a:xfrm>
          <a:prstGeom prst="rect">
            <a:avLst/>
          </a:prstGeom>
          <a:noFill/>
          <a:ln/>
        </p:spPr>
        <p:txBody>
          <a:bodyPr wrap="square" lIns="0" tIns="0" rIns="0" bIns="0" rtlCol="0" anchor="ctr"/>
          <a:lstStyle/>
          <a:p>
            <a:pPr marL="0" indent="0">
              <a:buNone/>
            </a:pPr>
            <a:r>
              <a:rPr lang="en-US" sz="1700" b="1" dirty="0">
                <a:solidFill>
                  <a:schemeClr val="tx2"/>
                </a:solidFill>
              </a:rPr>
              <a:t>Negociere cu ținte</a:t>
            </a:r>
            <a:endParaRPr lang="en-US" sz="1700" dirty="0"/>
          </a:p>
        </p:txBody>
      </p:sp>
      <p:sp>
        <p:nvSpPr>
          <p:cNvPr id="27" name="Text 24"/>
          <p:cNvSpPr txBox="1"/>
          <p:nvPr/>
        </p:nvSpPr>
        <p:spPr>
          <a:xfrm>
            <a:off x="6858000" y="4087368"/>
            <a:ext cx="4754880" cy="685800"/>
          </a:xfrm>
          <a:prstGeom prst="rect">
            <a:avLst/>
          </a:prstGeom>
          <a:noFill/>
          <a:ln/>
        </p:spPr>
        <p:txBody>
          <a:bodyPr wrap="square" lIns="0" tIns="0" rIns="0" bIns="0" rtlCol="0" anchor="t"/>
          <a:lstStyle/>
          <a:p>
            <a:pPr marL="0" indent="0">
              <a:buNone/>
            </a:pPr>
            <a:r>
              <a:rPr lang="en-US" sz="1400" dirty="0">
                <a:solidFill>
                  <a:schemeClr val="tx1"/>
                </a:solidFill>
              </a:rPr>
              <a:t>Țintă de acoperire pentru 2030, buget dedicat, grile peste minim în contractele sectoriale.</a:t>
            </a:r>
            <a:endParaRPr lang="en-US" sz="1400" dirty="0"/>
          </a:p>
        </p:txBody>
      </p:sp>
      <p:sp>
        <p:nvSpPr>
          <p:cNvPr id="28" name="Shape 25"/>
          <p:cNvSpPr/>
          <p:nvPr/>
        </p:nvSpPr>
        <p:spPr>
          <a:xfrm>
            <a:off x="548640" y="4965192"/>
            <a:ext cx="502920" cy="502920"/>
          </a:xfrm>
          <a:prstGeom prst="ellipse">
            <a:avLst/>
          </a:prstGeom>
          <a:solidFill>
            <a:schemeClr val="tx2"/>
          </a:solidFill>
          <a:ln/>
        </p:spPr>
        <p:txBody>
          <a:bodyPr/>
          <a:lstStyle/>
          <a:p>
            <a:endParaRPr lang="en-US"/>
          </a:p>
        </p:txBody>
      </p:sp>
      <p:sp>
        <p:nvSpPr>
          <p:cNvPr id="29" name="Text 26"/>
          <p:cNvSpPr txBox="1"/>
          <p:nvPr/>
        </p:nvSpPr>
        <p:spPr>
          <a:xfrm>
            <a:off x="548640" y="4965192"/>
            <a:ext cx="502920" cy="502920"/>
          </a:xfrm>
          <a:prstGeom prst="rect">
            <a:avLst/>
          </a:prstGeom>
          <a:noFill/>
          <a:ln/>
        </p:spPr>
        <p:txBody>
          <a:bodyPr wrap="square" lIns="0" tIns="0" rIns="0" bIns="0" rtlCol="0" anchor="ctr"/>
          <a:lstStyle/>
          <a:p>
            <a:pPr marL="0" indent="0" algn="ctr">
              <a:buNone/>
            </a:pPr>
            <a:r>
              <a:rPr lang="en-US" sz="1600" b="1" dirty="0">
                <a:solidFill>
                  <a:schemeClr val="bg1"/>
                </a:solidFill>
              </a:rPr>
              <a:t>7</a:t>
            </a:r>
            <a:endParaRPr lang="en-US" sz="1600" dirty="0"/>
          </a:p>
        </p:txBody>
      </p:sp>
      <p:sp>
        <p:nvSpPr>
          <p:cNvPr id="30" name="Text 27"/>
          <p:cNvSpPr txBox="1"/>
          <p:nvPr/>
        </p:nvSpPr>
        <p:spPr>
          <a:xfrm>
            <a:off x="1234440" y="4892040"/>
            <a:ext cx="4754880" cy="384048"/>
          </a:xfrm>
          <a:prstGeom prst="rect">
            <a:avLst/>
          </a:prstGeom>
          <a:noFill/>
          <a:ln/>
        </p:spPr>
        <p:txBody>
          <a:bodyPr wrap="square" lIns="0" tIns="0" rIns="0" bIns="0" rtlCol="0" anchor="ctr"/>
          <a:lstStyle/>
          <a:p>
            <a:pPr marL="0" indent="0">
              <a:buNone/>
            </a:pPr>
            <a:r>
              <a:rPr lang="en-US" sz="1700" b="1" dirty="0">
                <a:solidFill>
                  <a:schemeClr val="tx2"/>
                </a:solidFill>
              </a:rPr>
              <a:t>Controale țintite</a:t>
            </a:r>
            <a:endParaRPr lang="en-US" sz="1700" dirty="0"/>
          </a:p>
        </p:txBody>
      </p:sp>
      <p:sp>
        <p:nvSpPr>
          <p:cNvPr id="31" name="Text 28"/>
          <p:cNvSpPr txBox="1"/>
          <p:nvPr/>
        </p:nvSpPr>
        <p:spPr>
          <a:xfrm>
            <a:off x="1234440" y="5276088"/>
            <a:ext cx="4754880" cy="685800"/>
          </a:xfrm>
          <a:prstGeom prst="rect">
            <a:avLst/>
          </a:prstGeom>
          <a:noFill/>
          <a:ln/>
        </p:spPr>
        <p:txBody>
          <a:bodyPr wrap="square" lIns="0" tIns="0" rIns="0" bIns="0" rtlCol="0" anchor="t"/>
          <a:lstStyle/>
          <a:p>
            <a:pPr marL="0" indent="0">
              <a:buNone/>
            </a:pPr>
            <a:r>
              <a:rPr lang="en-US" sz="1400" dirty="0">
                <a:solidFill>
                  <a:schemeClr val="tx1"/>
                </a:solidFill>
              </a:rPr>
              <a:t>Munca nedeclarată, falsa activitate independentă, orele peste program la timp parțial.</a:t>
            </a:r>
            <a:endParaRPr lang="en-US" sz="1400" dirty="0"/>
          </a:p>
        </p:txBody>
      </p:sp>
      <p:sp>
        <p:nvSpPr>
          <p:cNvPr id="3"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200" b="1" dirty="0">
                <a:solidFill>
                  <a:schemeClr val="tx2"/>
                </a:solidFill>
                <a:latin typeface="Cambria" pitchFamily="34" charset="0"/>
                <a:ea typeface="Cambria" pitchFamily="34" charset="-122"/>
                <a:cs typeface="Cambria" pitchFamily="34" charset="-120"/>
              </a:rPr>
              <a:t>Cum ar funcționa suma neimpozabilă fără „zid”</a:t>
            </a:r>
            <a:endParaRPr lang="en-US" sz="3200" dirty="0"/>
          </a:p>
        </p:txBody>
      </p:sp>
      <p:graphicFrame>
        <p:nvGraphicFramePr>
          <p:cNvPr id="4" name="Chart 0"/>
          <p:cNvGraphicFramePr/>
          <p:nvPr/>
        </p:nvGraphicFramePr>
        <p:xfrm>
          <a:off x="548640" y="1280160"/>
          <a:ext cx="6766560"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5" name="card"/>
          <p:cNvSpPr/>
          <p:nvPr/>
        </p:nvSpPr>
        <p:spPr>
          <a:xfrm>
            <a:off x="7680960" y="1371600"/>
            <a:ext cx="3931920" cy="2103120"/>
          </a:xfrm>
          <a:prstGeom prst="roundRect">
            <a:avLst>
              <a:gd name="adj" fmla="val 3478"/>
            </a:avLst>
          </a:prstGeom>
          <a:solidFill>
            <a:schemeClr val="bg2"/>
          </a:solidFill>
          <a:ln/>
        </p:spPr>
        <p:txBody>
          <a:bodyPr/>
          <a:lstStyle/>
          <a:p>
            <a:endParaRPr lang="en-US"/>
          </a:p>
        </p:txBody>
      </p:sp>
      <p:sp>
        <p:nvSpPr>
          <p:cNvPr id="6" name="Text 2"/>
          <p:cNvSpPr txBox="1"/>
          <p:nvPr/>
        </p:nvSpPr>
        <p:spPr>
          <a:xfrm>
            <a:off x="7909560" y="1554480"/>
            <a:ext cx="3474720" cy="457200"/>
          </a:xfrm>
          <a:prstGeom prst="rect">
            <a:avLst/>
          </a:prstGeom>
          <a:noFill/>
          <a:ln/>
        </p:spPr>
        <p:txBody>
          <a:bodyPr wrap="square" lIns="0" tIns="0" rIns="0" bIns="0" rtlCol="0" anchor="t"/>
          <a:lstStyle/>
          <a:p>
            <a:pPr marL="0" indent="0">
              <a:buNone/>
            </a:pPr>
            <a:r>
              <a:rPr lang="en-US" sz="1700" b="1" dirty="0">
                <a:solidFill>
                  <a:schemeClr val="accent1"/>
                </a:solidFill>
              </a:rPr>
              <a:t>Varianta de lucru</a:t>
            </a:r>
            <a:endParaRPr lang="en-US" sz="1700" dirty="0"/>
          </a:p>
        </p:txBody>
      </p:sp>
      <p:sp>
        <p:nvSpPr>
          <p:cNvPr id="7" name="Text 3"/>
          <p:cNvSpPr txBox="1"/>
          <p:nvPr/>
        </p:nvSpPr>
        <p:spPr>
          <a:xfrm>
            <a:off x="7909560" y="2057400"/>
            <a:ext cx="3474720" cy="1234440"/>
          </a:xfrm>
          <a:prstGeom prst="rect">
            <a:avLst/>
          </a:prstGeom>
          <a:noFill/>
          <a:ln/>
        </p:spPr>
        <p:txBody>
          <a:bodyPr wrap="square" lIns="0" tIns="0" rIns="0" bIns="0" rtlCol="0" anchor="t"/>
          <a:lstStyle/>
          <a:p>
            <a:pPr marL="0" indent="0">
              <a:spcAft>
                <a:spcPts val="400"/>
              </a:spcAft>
              <a:buNone/>
            </a:pPr>
            <a:r>
              <a:rPr lang="en-US" sz="1400" dirty="0">
                <a:solidFill>
                  <a:schemeClr val="tx1"/>
                </a:solidFill>
              </a:rPr>
              <a:t>Integral la minim, jumătate la +7,5%, zero de la +15% (circa 4.975 lei). Orice majorare aduce un câștig net.</a:t>
            </a:r>
            <a:endParaRPr lang="en-US" sz="1400" dirty="0"/>
          </a:p>
        </p:txBody>
      </p:sp>
      <p:sp>
        <p:nvSpPr>
          <p:cNvPr id="8" name="card"/>
          <p:cNvSpPr/>
          <p:nvPr/>
        </p:nvSpPr>
        <p:spPr>
          <a:xfrm>
            <a:off x="7680960" y="3703320"/>
            <a:ext cx="3931920" cy="2103120"/>
          </a:xfrm>
          <a:prstGeom prst="roundRect">
            <a:avLst>
              <a:gd name="adj" fmla="val 3478"/>
            </a:avLst>
          </a:prstGeom>
          <a:solidFill>
            <a:schemeClr val="bg2"/>
          </a:solidFill>
          <a:ln/>
        </p:spPr>
        <p:txBody>
          <a:bodyPr/>
          <a:lstStyle/>
          <a:p>
            <a:endParaRPr lang="en-US"/>
          </a:p>
        </p:txBody>
      </p:sp>
      <p:sp>
        <p:nvSpPr>
          <p:cNvPr id="9" name="Text 5"/>
          <p:cNvSpPr txBox="1"/>
          <p:nvPr/>
        </p:nvSpPr>
        <p:spPr>
          <a:xfrm>
            <a:off x="7909560" y="3886200"/>
            <a:ext cx="3474720" cy="457200"/>
          </a:xfrm>
          <a:prstGeom prst="rect">
            <a:avLst/>
          </a:prstGeom>
          <a:noFill/>
          <a:ln/>
        </p:spPr>
        <p:txBody>
          <a:bodyPr wrap="square" lIns="0" tIns="0" rIns="0" bIns="0" rtlCol="0" anchor="t"/>
          <a:lstStyle/>
          <a:p>
            <a:pPr marL="0" indent="0">
              <a:buNone/>
            </a:pPr>
            <a:r>
              <a:rPr lang="en-US" sz="1700" b="1" dirty="0">
                <a:solidFill>
                  <a:schemeClr val="tx2"/>
                </a:solidFill>
              </a:rPr>
              <a:t>Alternativa</a:t>
            </a:r>
            <a:endParaRPr lang="en-US" sz="1700" dirty="0"/>
          </a:p>
        </p:txBody>
      </p:sp>
      <p:sp>
        <p:nvSpPr>
          <p:cNvPr id="10" name="Text 6"/>
          <p:cNvSpPr txBox="1"/>
          <p:nvPr/>
        </p:nvSpPr>
        <p:spPr>
          <a:xfrm>
            <a:off x="7909560" y="4389120"/>
            <a:ext cx="3474720" cy="1234440"/>
          </a:xfrm>
          <a:prstGeom prst="rect">
            <a:avLst/>
          </a:prstGeom>
          <a:noFill/>
          <a:ln/>
        </p:spPr>
        <p:txBody>
          <a:bodyPr wrap="square" lIns="0" tIns="0" rIns="0" bIns="0" rtlCol="0" anchor="t"/>
          <a:lstStyle/>
          <a:p>
            <a:pPr marL="0" indent="0">
              <a:spcAft>
                <a:spcPts val="400"/>
              </a:spcAft>
              <a:buNone/>
            </a:pPr>
            <a:r>
              <a:rPr lang="en-US" sz="1400" dirty="0">
                <a:solidFill>
                  <a:schemeClr val="tx1"/>
                </a:solidFill>
              </a:rPr>
              <a:t>Deducere personală de circa 40% din salariul minim, care scade treptat. Nu reduce baza contribuțiilor, deci nici pensia.</a:t>
            </a:r>
            <a:endParaRPr lang="en-US" sz="1400" dirty="0"/>
          </a:p>
        </p:txBody>
      </p:sp>
      <p:sp>
        <p:nvSpPr>
          <p:cNvPr id="25"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200" b="1" dirty="0">
                <a:solidFill>
                  <a:schemeClr val="tx2"/>
                </a:solidFill>
                <a:latin typeface="Cambria" pitchFamily="34" charset="0"/>
                <a:ea typeface="Cambria" pitchFamily="34" charset="-122"/>
                <a:cs typeface="Cambria" pitchFamily="34" charset="-120"/>
              </a:rPr>
              <a:t>Suma neimpozabilă fără „zid”: exemple concrete</a:t>
            </a:r>
            <a:endParaRPr lang="en-US" sz="3200" dirty="0"/>
          </a:p>
        </p:txBody>
      </p:sp>
      <p:graphicFrame>
        <p:nvGraphicFramePr>
          <p:cNvPr id="30"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7315200" cy="3803904"/>
        </p:xfrm>
        <a:graphic>
          <a:graphicData uri="http://schemas.openxmlformats.org/drawingml/2006/table">
            <a:tbl>
              <a:tblPr/>
              <a:tblGrid>
                <a:gridCol w="1828800">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280160">
                  <a:extLst>
                    <a:ext uri="{9D8B030D-6E8A-4147-A177-3AD203B41FA5}">
                      <a16:colId xmlns:a16="http://schemas.microsoft.com/office/drawing/2014/main" val="20002"/>
                    </a:ext>
                  </a:extLst>
                </a:gridCol>
                <a:gridCol w="1554480">
                  <a:extLst>
                    <a:ext uri="{9D8B030D-6E8A-4147-A177-3AD203B41FA5}">
                      <a16:colId xmlns:a16="http://schemas.microsoft.com/office/drawing/2014/main" val="20003"/>
                    </a:ext>
                  </a:extLst>
                </a:gridCol>
                <a:gridCol w="1188720">
                  <a:extLst>
                    <a:ext uri="{9D8B030D-6E8A-4147-A177-3AD203B41FA5}">
                      <a16:colId xmlns:a16="http://schemas.microsoft.com/office/drawing/2014/main" val="20004"/>
                    </a:ext>
                  </a:extLst>
                </a:gridCol>
              </a:tblGrid>
              <a:tr h="502920">
                <a:tc>
                  <a:txBody>
                    <a:bodyPr/>
                    <a:lstStyle/>
                    <a:p>
                      <a:pPr marL="0" indent="0" algn="l">
                        <a:buNone/>
                      </a:pPr>
                      <a:r>
                        <a:rPr lang="en-US" sz="1400" b="1" dirty="0">
                          <a:solidFill>
                            <a:schemeClr val="bg1"/>
                          </a:solidFill>
                        </a:rPr>
                        <a:t>Salariul de bază brut</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tx2"/>
                    </a:solidFill>
                  </a:tcPr>
                </a:tc>
                <a:tc>
                  <a:txBody>
                    <a:bodyPr/>
                    <a:lstStyle/>
                    <a:p>
                      <a:pPr marL="0" indent="0" algn="r">
                        <a:buNone/>
                      </a:pPr>
                      <a:r>
                        <a:rPr lang="en-US" sz="1400" b="1" dirty="0">
                          <a:solidFill>
                            <a:schemeClr val="bg1"/>
                          </a:solidFill>
                        </a:rPr>
                        <a:t>Suma neimpozabilă propusă</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tx2"/>
                    </a:solidFill>
                  </a:tcPr>
                </a:tc>
                <a:tc>
                  <a:txBody>
                    <a:bodyPr/>
                    <a:lstStyle/>
                    <a:p>
                      <a:pPr marL="0" indent="0" algn="r">
                        <a:buNone/>
                      </a:pPr>
                      <a:r>
                        <a:rPr lang="en-US" sz="1400" b="1" dirty="0">
                          <a:solidFill>
                            <a:schemeClr val="bg1"/>
                          </a:solidFill>
                        </a:rPr>
                        <a:t>Net astăzi</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tx2"/>
                    </a:solidFill>
                  </a:tcPr>
                </a:tc>
                <a:tc>
                  <a:txBody>
                    <a:bodyPr/>
                    <a:lstStyle/>
                    <a:p>
                      <a:pPr marL="0" indent="0" algn="r">
                        <a:buNone/>
                      </a:pPr>
                      <a:r>
                        <a:rPr lang="en-US" sz="1400" b="1" dirty="0">
                          <a:solidFill>
                            <a:schemeClr val="bg1"/>
                          </a:solidFill>
                        </a:rPr>
                        <a:t>Net cu propunerea</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tx2"/>
                    </a:solidFill>
                  </a:tcPr>
                </a:tc>
                <a:tc>
                  <a:txBody>
                    <a:bodyPr/>
                    <a:lstStyle/>
                    <a:p>
                      <a:pPr marL="0" indent="0" algn="r">
                        <a:buNone/>
                      </a:pPr>
                      <a:r>
                        <a:rPr lang="en-US" sz="1400" b="1" dirty="0">
                          <a:solidFill>
                            <a:schemeClr val="bg1"/>
                          </a:solidFill>
                        </a:rPr>
                        <a:t>Câștig lunar</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502920">
                <a:tc>
                  <a:txBody>
                    <a:bodyPr/>
                    <a:lstStyle/>
                    <a:p>
                      <a:pPr marL="0" indent="0" algn="l">
                        <a:buNone/>
                      </a:pPr>
                      <a:r>
                        <a:rPr lang="en-US" sz="1400" dirty="0">
                          <a:solidFill>
                            <a:schemeClr val="tx1"/>
                          </a:solidFill>
                        </a:rPr>
                        <a:t>4.325 lei (minimul)</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bg1"/>
                    </a:solidFill>
                  </a:tcPr>
                </a:tc>
                <a:tc>
                  <a:txBody>
                    <a:bodyPr/>
                    <a:lstStyle/>
                    <a:p>
                      <a:pPr marL="0" indent="0" algn="r">
                        <a:buNone/>
                      </a:pPr>
                      <a:r>
                        <a:rPr lang="en-US" sz="1400" dirty="0">
                          <a:solidFill>
                            <a:schemeClr val="tx1"/>
                          </a:solidFill>
                        </a:rPr>
                        <a:t>200 lei</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bg1"/>
                    </a:solidFill>
                  </a:tcPr>
                </a:tc>
                <a:tc>
                  <a:txBody>
                    <a:bodyPr/>
                    <a:lstStyle/>
                    <a:p>
                      <a:pPr marL="0" indent="0" algn="r">
                        <a:buNone/>
                      </a:pPr>
                      <a:r>
                        <a:rPr lang="en-US" sz="1400" dirty="0">
                          <a:solidFill>
                            <a:schemeClr val="tx1"/>
                          </a:solidFill>
                        </a:rPr>
                        <a:t>2.699 lei</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bg1"/>
                    </a:solidFill>
                  </a:tcPr>
                </a:tc>
                <a:tc>
                  <a:txBody>
                    <a:bodyPr/>
                    <a:lstStyle/>
                    <a:p>
                      <a:pPr marL="0" indent="0" algn="r">
                        <a:buNone/>
                      </a:pPr>
                      <a:r>
                        <a:rPr lang="en-US" sz="1400" dirty="0">
                          <a:solidFill>
                            <a:schemeClr val="tx1"/>
                          </a:solidFill>
                        </a:rPr>
                        <a:t>2.699 lei</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bg1"/>
                    </a:solidFill>
                  </a:tcPr>
                </a:tc>
                <a:tc>
                  <a:txBody>
                    <a:bodyPr/>
                    <a:lstStyle/>
                    <a:p>
                      <a:pPr marL="0" indent="0" algn="r">
                        <a:buNone/>
                      </a:pPr>
                      <a:r>
                        <a:rPr lang="en-US" sz="1400" b="1" dirty="0">
                          <a:solidFill>
                            <a:schemeClr val="tx1"/>
                          </a:solidFill>
                        </a:rPr>
                        <a:t>–</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02920">
                <a:tc>
                  <a:txBody>
                    <a:bodyPr/>
                    <a:lstStyle/>
                    <a:p>
                      <a:pPr marL="0" indent="0" algn="l">
                        <a:buNone/>
                      </a:pPr>
                      <a:r>
                        <a:rPr lang="en-US" sz="1400" dirty="0">
                          <a:solidFill>
                            <a:schemeClr val="tx1"/>
                          </a:solidFill>
                        </a:rPr>
                        <a:t>4.400 lei</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bg2"/>
                    </a:solidFill>
                  </a:tcPr>
                </a:tc>
                <a:tc>
                  <a:txBody>
                    <a:bodyPr/>
                    <a:lstStyle/>
                    <a:p>
                      <a:pPr marL="0" indent="0" algn="r">
                        <a:buNone/>
                      </a:pPr>
                      <a:r>
                        <a:rPr lang="en-US" sz="1400" dirty="0">
                          <a:solidFill>
                            <a:schemeClr val="tx1"/>
                          </a:solidFill>
                        </a:rPr>
                        <a:t>177 lei</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bg2"/>
                    </a:solidFill>
                  </a:tcPr>
                </a:tc>
                <a:tc>
                  <a:txBody>
                    <a:bodyPr/>
                    <a:lstStyle/>
                    <a:p>
                      <a:pPr marL="0" indent="0" algn="r">
                        <a:buNone/>
                      </a:pPr>
                      <a:r>
                        <a:rPr lang="en-US" sz="1400" dirty="0">
                          <a:solidFill>
                            <a:schemeClr val="tx1"/>
                          </a:solidFill>
                        </a:rPr>
                        <a:t>2.656 lei</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bg2"/>
                    </a:solidFill>
                  </a:tcPr>
                </a:tc>
                <a:tc>
                  <a:txBody>
                    <a:bodyPr/>
                    <a:lstStyle/>
                    <a:p>
                      <a:pPr marL="0" indent="0" algn="r">
                        <a:buNone/>
                      </a:pPr>
                      <a:r>
                        <a:rPr lang="en-US" sz="1400" dirty="0">
                          <a:solidFill>
                            <a:schemeClr val="tx1"/>
                          </a:solidFill>
                        </a:rPr>
                        <a:t>circa 2.730 lei</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bg2"/>
                    </a:solidFill>
                  </a:tcPr>
                </a:tc>
                <a:tc>
                  <a:txBody>
                    <a:bodyPr/>
                    <a:lstStyle/>
                    <a:p>
                      <a:pPr marL="0" indent="0" algn="r">
                        <a:buNone/>
                      </a:pPr>
                      <a:r>
                        <a:rPr lang="en-US" sz="1400" b="1" dirty="0">
                          <a:solidFill>
                            <a:schemeClr val="accent1"/>
                          </a:solidFill>
                        </a:rPr>
                        <a:t>+74 lei</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bg2"/>
                    </a:solidFill>
                  </a:tcPr>
                </a:tc>
                <a:extLst>
                  <a:ext uri="{0D108BD9-81ED-4DB2-BD59-A6C34878D82A}">
                    <a16:rowId xmlns:a16="http://schemas.microsoft.com/office/drawing/2014/main" val="10002"/>
                  </a:ext>
                </a:extLst>
              </a:tr>
              <a:tr h="502920">
                <a:tc>
                  <a:txBody>
                    <a:bodyPr/>
                    <a:lstStyle/>
                    <a:p>
                      <a:pPr marL="0" indent="0" algn="l">
                        <a:buNone/>
                      </a:pPr>
                      <a:r>
                        <a:rPr lang="en-US" sz="1400" dirty="0">
                          <a:solidFill>
                            <a:schemeClr val="tx1"/>
                          </a:solidFill>
                        </a:rPr>
                        <a:t>4.500 lei</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bg1"/>
                    </a:solidFill>
                  </a:tcPr>
                </a:tc>
                <a:tc>
                  <a:txBody>
                    <a:bodyPr/>
                    <a:lstStyle/>
                    <a:p>
                      <a:pPr marL="0" indent="0" algn="r">
                        <a:buNone/>
                      </a:pPr>
                      <a:r>
                        <a:rPr lang="en-US" sz="1400" dirty="0">
                          <a:solidFill>
                            <a:schemeClr val="tx1"/>
                          </a:solidFill>
                        </a:rPr>
                        <a:t>146 lei</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bg1"/>
                    </a:solidFill>
                  </a:tcPr>
                </a:tc>
                <a:tc>
                  <a:txBody>
                    <a:bodyPr/>
                    <a:lstStyle/>
                    <a:p>
                      <a:pPr marL="0" indent="0" algn="r">
                        <a:buNone/>
                      </a:pPr>
                      <a:r>
                        <a:rPr lang="en-US" sz="1400" dirty="0">
                          <a:solidFill>
                            <a:schemeClr val="tx1"/>
                          </a:solidFill>
                        </a:rPr>
                        <a:t>2.710 lei</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bg1"/>
                    </a:solidFill>
                  </a:tcPr>
                </a:tc>
                <a:tc>
                  <a:txBody>
                    <a:bodyPr/>
                    <a:lstStyle/>
                    <a:p>
                      <a:pPr marL="0" indent="0" algn="r">
                        <a:buNone/>
                      </a:pPr>
                      <a:r>
                        <a:rPr lang="en-US" sz="1400" dirty="0">
                          <a:solidFill>
                            <a:schemeClr val="tx1"/>
                          </a:solidFill>
                        </a:rPr>
                        <a:t>circa 2.772 lei</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bg1"/>
                    </a:solidFill>
                  </a:tcPr>
                </a:tc>
                <a:tc>
                  <a:txBody>
                    <a:bodyPr/>
                    <a:lstStyle/>
                    <a:p>
                      <a:pPr marL="0" indent="0" algn="r">
                        <a:buNone/>
                      </a:pPr>
                      <a:r>
                        <a:rPr lang="en-US" sz="1400" b="1" dirty="0">
                          <a:solidFill>
                            <a:schemeClr val="accent1"/>
                          </a:solidFill>
                        </a:rPr>
                        <a:t>+62 lei</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02920">
                <a:tc>
                  <a:txBody>
                    <a:bodyPr/>
                    <a:lstStyle/>
                    <a:p>
                      <a:pPr marL="0" indent="0" algn="l">
                        <a:buNone/>
                      </a:pPr>
                      <a:r>
                        <a:rPr lang="en-US" sz="1400" dirty="0">
                          <a:solidFill>
                            <a:schemeClr val="tx1"/>
                          </a:solidFill>
                        </a:rPr>
                        <a:t>4.649 lei (+7,5%)</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bg2"/>
                    </a:solidFill>
                  </a:tcPr>
                </a:tc>
                <a:tc>
                  <a:txBody>
                    <a:bodyPr/>
                    <a:lstStyle/>
                    <a:p>
                      <a:pPr marL="0" indent="0" algn="r">
                        <a:buNone/>
                      </a:pPr>
                      <a:r>
                        <a:rPr lang="en-US" sz="1400" dirty="0">
                          <a:solidFill>
                            <a:schemeClr val="tx1"/>
                          </a:solidFill>
                        </a:rPr>
                        <a:t>100 lei</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bg2"/>
                    </a:solidFill>
                  </a:tcPr>
                </a:tc>
                <a:tc>
                  <a:txBody>
                    <a:bodyPr/>
                    <a:lstStyle/>
                    <a:p>
                      <a:pPr marL="0" indent="0" algn="r">
                        <a:buNone/>
                      </a:pPr>
                      <a:r>
                        <a:rPr lang="en-US" sz="1400" dirty="0">
                          <a:solidFill>
                            <a:schemeClr val="tx1"/>
                          </a:solidFill>
                        </a:rPr>
                        <a:t>2.791 lei</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bg2"/>
                    </a:solidFill>
                  </a:tcPr>
                </a:tc>
                <a:tc>
                  <a:txBody>
                    <a:bodyPr/>
                    <a:lstStyle/>
                    <a:p>
                      <a:pPr marL="0" indent="0" algn="r">
                        <a:buNone/>
                      </a:pPr>
                      <a:r>
                        <a:rPr lang="en-US" sz="1400" dirty="0">
                          <a:solidFill>
                            <a:schemeClr val="tx1"/>
                          </a:solidFill>
                        </a:rPr>
                        <a:t>circa 2.833 lei</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bg2"/>
                    </a:solidFill>
                  </a:tcPr>
                </a:tc>
                <a:tc>
                  <a:txBody>
                    <a:bodyPr/>
                    <a:lstStyle/>
                    <a:p>
                      <a:pPr marL="0" indent="0" algn="r">
                        <a:buNone/>
                      </a:pPr>
                      <a:r>
                        <a:rPr lang="en-US" sz="1400" b="1" dirty="0">
                          <a:solidFill>
                            <a:schemeClr val="accent1"/>
                          </a:solidFill>
                        </a:rPr>
                        <a:t>+42 lei</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bg2"/>
                    </a:solidFill>
                  </a:tcPr>
                </a:tc>
                <a:extLst>
                  <a:ext uri="{0D108BD9-81ED-4DB2-BD59-A6C34878D82A}">
                    <a16:rowId xmlns:a16="http://schemas.microsoft.com/office/drawing/2014/main" val="10004"/>
                  </a:ext>
                </a:extLst>
              </a:tr>
              <a:tr h="502920">
                <a:tc>
                  <a:txBody>
                    <a:bodyPr/>
                    <a:lstStyle/>
                    <a:p>
                      <a:pPr marL="0" indent="0" algn="l">
                        <a:buNone/>
                      </a:pPr>
                      <a:r>
                        <a:rPr lang="en-US" sz="1400" dirty="0">
                          <a:solidFill>
                            <a:schemeClr val="tx1"/>
                          </a:solidFill>
                        </a:rPr>
                        <a:t>4.800 lei</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bg1"/>
                    </a:solidFill>
                  </a:tcPr>
                </a:tc>
                <a:tc>
                  <a:txBody>
                    <a:bodyPr/>
                    <a:lstStyle/>
                    <a:p>
                      <a:pPr marL="0" indent="0" algn="r">
                        <a:buNone/>
                      </a:pPr>
                      <a:r>
                        <a:rPr lang="en-US" sz="1400" dirty="0">
                          <a:solidFill>
                            <a:schemeClr val="tx1"/>
                          </a:solidFill>
                        </a:rPr>
                        <a:t>54 lei</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bg1"/>
                    </a:solidFill>
                  </a:tcPr>
                </a:tc>
                <a:tc>
                  <a:txBody>
                    <a:bodyPr/>
                    <a:lstStyle/>
                    <a:p>
                      <a:pPr marL="0" indent="0" algn="r">
                        <a:buNone/>
                      </a:pPr>
                      <a:r>
                        <a:rPr lang="en-US" sz="1400" dirty="0">
                          <a:solidFill>
                            <a:schemeClr val="tx1"/>
                          </a:solidFill>
                        </a:rPr>
                        <a:t>2.873 lei</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bg1"/>
                    </a:solidFill>
                  </a:tcPr>
                </a:tc>
                <a:tc>
                  <a:txBody>
                    <a:bodyPr/>
                    <a:lstStyle/>
                    <a:p>
                      <a:pPr marL="0" indent="0" algn="r">
                        <a:buNone/>
                      </a:pPr>
                      <a:r>
                        <a:rPr lang="en-US" sz="1400" dirty="0">
                          <a:solidFill>
                            <a:schemeClr val="tx1"/>
                          </a:solidFill>
                        </a:rPr>
                        <a:t>circa 2.895 lei</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bg1"/>
                    </a:solidFill>
                  </a:tcPr>
                </a:tc>
                <a:tc>
                  <a:txBody>
                    <a:bodyPr/>
                    <a:lstStyle/>
                    <a:p>
                      <a:pPr marL="0" indent="0" algn="r">
                        <a:buNone/>
                      </a:pPr>
                      <a:r>
                        <a:rPr lang="en-US" sz="1400" b="1" dirty="0">
                          <a:solidFill>
                            <a:schemeClr val="accent1"/>
                          </a:solidFill>
                        </a:rPr>
                        <a:t>+22 lei</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502920">
                <a:tc>
                  <a:txBody>
                    <a:bodyPr/>
                    <a:lstStyle/>
                    <a:p>
                      <a:pPr marL="0" indent="0" algn="l">
                        <a:buNone/>
                      </a:pPr>
                      <a:r>
                        <a:rPr lang="en-US" sz="1400" dirty="0">
                          <a:solidFill>
                            <a:schemeClr val="tx1"/>
                          </a:solidFill>
                        </a:rPr>
                        <a:t>4.974 lei (+15%)</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bg2"/>
                    </a:solidFill>
                  </a:tcPr>
                </a:tc>
                <a:tc>
                  <a:txBody>
                    <a:bodyPr/>
                    <a:lstStyle/>
                    <a:p>
                      <a:pPr marL="0" indent="0" algn="r">
                        <a:buNone/>
                      </a:pPr>
                      <a:r>
                        <a:rPr lang="en-US" sz="1400" dirty="0">
                          <a:solidFill>
                            <a:schemeClr val="tx1"/>
                          </a:solidFill>
                        </a:rPr>
                        <a:t>0 lei</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bg2"/>
                    </a:solidFill>
                  </a:tcPr>
                </a:tc>
                <a:tc>
                  <a:txBody>
                    <a:bodyPr/>
                    <a:lstStyle/>
                    <a:p>
                      <a:pPr marL="0" indent="0" algn="r">
                        <a:buNone/>
                      </a:pPr>
                      <a:r>
                        <a:rPr lang="en-US" sz="1400" dirty="0">
                          <a:solidFill>
                            <a:schemeClr val="tx1"/>
                          </a:solidFill>
                        </a:rPr>
                        <a:t>2.968 lei</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bg2"/>
                    </a:solidFill>
                  </a:tcPr>
                </a:tc>
                <a:tc>
                  <a:txBody>
                    <a:bodyPr/>
                    <a:lstStyle/>
                    <a:p>
                      <a:pPr marL="0" indent="0" algn="r">
                        <a:buNone/>
                      </a:pPr>
                      <a:r>
                        <a:rPr lang="en-US" sz="1400" dirty="0">
                          <a:solidFill>
                            <a:schemeClr val="tx1"/>
                          </a:solidFill>
                        </a:rPr>
                        <a:t>2.968 lei</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bg2"/>
                    </a:solidFill>
                  </a:tcPr>
                </a:tc>
                <a:tc>
                  <a:txBody>
                    <a:bodyPr/>
                    <a:lstStyle/>
                    <a:p>
                      <a:pPr marL="0" indent="0" algn="r">
                        <a:buNone/>
                      </a:pPr>
                      <a:r>
                        <a:rPr lang="en-US" sz="1400" b="1" dirty="0">
                          <a:solidFill>
                            <a:schemeClr val="tx1"/>
                          </a:solidFill>
                        </a:rPr>
                        <a:t>–</a:t>
                      </a:r>
                      <a:endParaRPr lang="en-US" sz="1400" dirty="0"/>
                    </a:p>
                  </a:txBody>
                  <a:tcPr marL="73152" marR="73152" marT="73152" marB="73152" anchor="ctr">
                    <a:lnL w="6350" cap="flat" cmpd="sng" algn="ctr">
                      <a:solidFill>
                        <a:srgbClr val="DDE1E7"/>
                      </a:solidFill>
                      <a:prstDash val="solid"/>
                      <a:round/>
                      <a:headEnd type="none" w="med" len="med"/>
                      <a:tailEnd type="none" w="med" len="med"/>
                    </a:lnL>
                    <a:lnR w="6350" cap="flat" cmpd="sng" algn="ctr">
                      <a:solidFill>
                        <a:srgbClr val="DDE1E7"/>
                      </a:solidFill>
                      <a:prstDash val="solid"/>
                      <a:round/>
                      <a:headEnd type="none" w="med" len="med"/>
                      <a:tailEnd type="none" w="med" len="med"/>
                    </a:lnR>
                    <a:lnT w="6350" cap="flat" cmpd="sng" algn="ctr">
                      <a:solidFill>
                        <a:srgbClr val="DDE1E7"/>
                      </a:solidFill>
                      <a:prstDash val="solid"/>
                      <a:round/>
                      <a:headEnd type="none" w="med" len="med"/>
                      <a:tailEnd type="none" w="med" len="med"/>
                    </a:lnT>
                    <a:lnB w="6350" cap="flat" cmpd="sng" algn="ctr">
                      <a:solidFill>
                        <a:srgbClr val="DDE1E7"/>
                      </a:solidFill>
                      <a:prstDash val="solid"/>
                      <a:round/>
                      <a:headEnd type="none" w="med" len="med"/>
                      <a:tailEnd type="none" w="med" len="med"/>
                    </a:lnB>
                    <a:solidFill>
                      <a:schemeClr val="bg2"/>
                    </a:solidFill>
                  </a:tcPr>
                </a:tc>
                <a:extLst>
                  <a:ext uri="{0D108BD9-81ED-4DB2-BD59-A6C34878D82A}">
                    <a16:rowId xmlns:a16="http://schemas.microsoft.com/office/drawing/2014/main" val="10006"/>
                  </a:ext>
                </a:extLst>
              </a:tr>
            </a:tbl>
          </a:graphicData>
        </a:graphic>
      </p:graphicFrame>
      <p:sp>
        <p:nvSpPr>
          <p:cNvPr id="5" name="card"/>
          <p:cNvSpPr/>
          <p:nvPr/>
        </p:nvSpPr>
        <p:spPr>
          <a:xfrm>
            <a:off x="8229600" y="1371600"/>
            <a:ext cx="3383280" cy="2103120"/>
          </a:xfrm>
          <a:prstGeom prst="roundRect">
            <a:avLst>
              <a:gd name="adj" fmla="val 3478"/>
            </a:avLst>
          </a:prstGeom>
          <a:solidFill>
            <a:schemeClr val="bg2"/>
          </a:solidFill>
          <a:ln/>
        </p:spPr>
        <p:txBody>
          <a:bodyPr/>
          <a:lstStyle/>
          <a:p>
            <a:endParaRPr lang="en-US"/>
          </a:p>
        </p:txBody>
      </p:sp>
      <p:sp>
        <p:nvSpPr>
          <p:cNvPr id="6" name="Text 2"/>
          <p:cNvSpPr txBox="1"/>
          <p:nvPr/>
        </p:nvSpPr>
        <p:spPr>
          <a:xfrm>
            <a:off x="8458200" y="1554480"/>
            <a:ext cx="2926080" cy="457200"/>
          </a:xfrm>
          <a:prstGeom prst="rect">
            <a:avLst/>
          </a:prstGeom>
          <a:noFill/>
          <a:ln/>
        </p:spPr>
        <p:txBody>
          <a:bodyPr wrap="square" lIns="0" tIns="0" rIns="0" bIns="0" rtlCol="0" anchor="t"/>
          <a:lstStyle/>
          <a:p>
            <a:pPr marL="0" indent="0">
              <a:buNone/>
            </a:pPr>
            <a:r>
              <a:rPr lang="en-US" sz="1700" b="1" dirty="0">
                <a:solidFill>
                  <a:schemeClr val="accent1"/>
                </a:solidFill>
              </a:rPr>
              <a:t>Regula, pe scurt</a:t>
            </a:r>
            <a:endParaRPr lang="en-US" sz="1700" dirty="0"/>
          </a:p>
        </p:txBody>
      </p:sp>
      <p:sp>
        <p:nvSpPr>
          <p:cNvPr id="7" name="Text 3"/>
          <p:cNvSpPr txBox="1"/>
          <p:nvPr/>
        </p:nvSpPr>
        <p:spPr>
          <a:xfrm>
            <a:off x="8458200" y="2057400"/>
            <a:ext cx="2926080" cy="1234440"/>
          </a:xfrm>
          <a:prstGeom prst="rect">
            <a:avLst/>
          </a:prstGeom>
          <a:noFill/>
          <a:ln/>
        </p:spPr>
        <p:txBody>
          <a:bodyPr wrap="square" lIns="0" tIns="0" rIns="0" bIns="0" rtlCol="0" anchor="t"/>
          <a:lstStyle/>
          <a:p>
            <a:pPr marL="0" indent="0">
              <a:spcAft>
                <a:spcPts val="400"/>
              </a:spcAft>
              <a:buNone/>
            </a:pPr>
            <a:r>
              <a:rPr lang="en-US" sz="1400" dirty="0">
                <a:solidFill>
                  <a:schemeClr val="tx1"/>
                </a:solidFill>
              </a:rPr>
              <a:t>Suma scade cu circa 31 de lei la fiecare 100 de lei peste minim, până la zero la 4.974 lei.</a:t>
            </a:r>
            <a:endParaRPr lang="en-US" sz="1400" dirty="0"/>
          </a:p>
        </p:txBody>
      </p:sp>
      <p:sp>
        <p:nvSpPr>
          <p:cNvPr id="8" name="card"/>
          <p:cNvSpPr/>
          <p:nvPr/>
        </p:nvSpPr>
        <p:spPr>
          <a:xfrm>
            <a:off x="8229600" y="3703320"/>
            <a:ext cx="3383280" cy="2103120"/>
          </a:xfrm>
          <a:prstGeom prst="roundRect">
            <a:avLst>
              <a:gd name="adj" fmla="val 3478"/>
            </a:avLst>
          </a:prstGeom>
          <a:solidFill>
            <a:schemeClr val="bg2"/>
          </a:solidFill>
          <a:ln/>
        </p:spPr>
        <p:txBody>
          <a:bodyPr/>
          <a:lstStyle/>
          <a:p>
            <a:endParaRPr lang="en-US"/>
          </a:p>
        </p:txBody>
      </p:sp>
      <p:sp>
        <p:nvSpPr>
          <p:cNvPr id="9" name="Text 5"/>
          <p:cNvSpPr txBox="1"/>
          <p:nvPr/>
        </p:nvSpPr>
        <p:spPr>
          <a:xfrm>
            <a:off x="8458200" y="3886200"/>
            <a:ext cx="2926080" cy="457200"/>
          </a:xfrm>
          <a:prstGeom prst="rect">
            <a:avLst/>
          </a:prstGeom>
          <a:noFill/>
          <a:ln/>
        </p:spPr>
        <p:txBody>
          <a:bodyPr wrap="square" lIns="0" tIns="0" rIns="0" bIns="0" rtlCol="0" anchor="t"/>
          <a:lstStyle/>
          <a:p>
            <a:pPr marL="0" indent="0">
              <a:buNone/>
            </a:pPr>
            <a:r>
              <a:rPr lang="en-US" sz="1700" b="1" dirty="0">
                <a:solidFill>
                  <a:schemeClr val="tx2"/>
                </a:solidFill>
              </a:rPr>
              <a:t>Efectul</a:t>
            </a:r>
            <a:endParaRPr lang="en-US" sz="1700" dirty="0"/>
          </a:p>
        </p:txBody>
      </p:sp>
      <p:sp>
        <p:nvSpPr>
          <p:cNvPr id="10" name="Text 6"/>
          <p:cNvSpPr txBox="1"/>
          <p:nvPr/>
        </p:nvSpPr>
        <p:spPr>
          <a:xfrm>
            <a:off x="8458200" y="4389120"/>
            <a:ext cx="2926080" cy="1234440"/>
          </a:xfrm>
          <a:prstGeom prst="rect">
            <a:avLst/>
          </a:prstGeom>
          <a:noFill/>
          <a:ln/>
        </p:spPr>
        <p:txBody>
          <a:bodyPr wrap="square" lIns="0" tIns="0" rIns="0" bIns="0" rtlCol="0" anchor="t"/>
          <a:lstStyle/>
          <a:p>
            <a:pPr marL="0" indent="0">
              <a:spcAft>
                <a:spcPts val="400"/>
              </a:spcAft>
              <a:buNone/>
            </a:pPr>
            <a:r>
              <a:rPr lang="en-US" sz="1400" dirty="0">
                <a:solidFill>
                  <a:schemeClr val="tx1"/>
                </a:solidFill>
              </a:rPr>
              <a:t>Fiecare leu în plus la brut aduce bani în plus la net. Dispare motivul fiscal de a ține salariul exact la minim.</a:t>
            </a:r>
            <a:endParaRPr lang="en-US" sz="1400" dirty="0"/>
          </a:p>
        </p:txBody>
      </p:sp>
      <p:sp>
        <p:nvSpPr>
          <p:cNvPr id="11" name="Text 7"/>
          <p:cNvSpPr txBox="1"/>
          <p:nvPr/>
        </p:nvSpPr>
        <p:spPr>
          <a:xfrm>
            <a:off x="548640" y="5989320"/>
            <a:ext cx="11064240" cy="320040"/>
          </a:xfrm>
          <a:prstGeom prst="rect">
            <a:avLst/>
          </a:prstGeom>
          <a:noFill/>
          <a:ln/>
        </p:spPr>
        <p:txBody>
          <a:bodyPr wrap="square" lIns="0" tIns="0" rIns="0" bIns="0" rtlCol="0" anchor="ctr"/>
          <a:lstStyle/>
          <a:p>
            <a:pPr marL="0" indent="0">
              <a:buNone/>
            </a:pPr>
            <a:r>
              <a:rPr lang="en-US" sz="1000" i="1" dirty="0">
                <a:solidFill>
                  <a:schemeClr val="accent4"/>
                </a:solidFill>
              </a:rPr>
              <a:t>Calcule BNS cu regulile fiscale de la 1 iulie 2026 (CAS 25%, CASS 10%, impozit 10%, deducerea personală de bază); valori rotunjite.</a:t>
            </a:r>
            <a:endParaRPr lang="en-US" sz="1000" dirty="0"/>
          </a:p>
        </p:txBody>
      </p:sp>
      <p:sp>
        <p:nvSpPr>
          <p:cNvPr id="25"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200" b="1" dirty="0">
                <a:solidFill>
                  <a:schemeClr val="tx2"/>
                </a:solidFill>
                <a:latin typeface="Cambria" pitchFamily="34" charset="0"/>
                <a:ea typeface="Cambria" pitchFamily="34" charset="-122"/>
                <a:cs typeface="Cambria" pitchFamily="34" charset="-120"/>
              </a:rPr>
              <a:t>De ce propunerea respectă spiritul Directivei</a:t>
            </a:r>
            <a:endParaRPr lang="en-US" sz="3200" dirty="0"/>
          </a:p>
        </p:txBody>
      </p:sp>
      <p:sp>
        <p:nvSpPr>
          <p:cNvPr id="4" name="Shape 1"/>
          <p:cNvSpPr/>
          <p:nvPr/>
        </p:nvSpPr>
        <p:spPr>
          <a:xfrm>
            <a:off x="548640" y="1371600"/>
            <a:ext cx="5440680" cy="2011680"/>
          </a:xfrm>
          <a:prstGeom prst="roundRect">
            <a:avLst>
              <a:gd name="adj" fmla="val 3636"/>
            </a:avLst>
          </a:prstGeom>
          <a:solidFill>
            <a:schemeClr val="bg2"/>
          </a:solidFill>
          <a:ln/>
        </p:spPr>
        <p:txBody>
          <a:bodyPr/>
          <a:lstStyle/>
          <a:p>
            <a:endParaRPr lang="en-US"/>
          </a:p>
        </p:txBody>
      </p:sp>
      <p:sp>
        <p:nvSpPr>
          <p:cNvPr id="5" name="Shape 2"/>
          <p:cNvSpPr/>
          <p:nvPr/>
        </p:nvSpPr>
        <p:spPr>
          <a:xfrm>
            <a:off x="777240" y="1600200"/>
            <a:ext cx="502920" cy="502920"/>
          </a:xfrm>
          <a:prstGeom prst="ellipse">
            <a:avLst/>
          </a:prstGeom>
          <a:solidFill>
            <a:schemeClr val="accent1"/>
          </a:solidFill>
          <a:ln/>
        </p:spPr>
        <p:txBody>
          <a:bodyPr/>
          <a:lstStyle/>
          <a:p>
            <a:endParaRPr lang="en-US"/>
          </a:p>
        </p:txBody>
      </p:sp>
      <p:sp>
        <p:nvSpPr>
          <p:cNvPr id="6" name="Text 3"/>
          <p:cNvSpPr txBox="1"/>
          <p:nvPr/>
        </p:nvSpPr>
        <p:spPr>
          <a:xfrm>
            <a:off x="777240" y="1600200"/>
            <a:ext cx="502920" cy="502920"/>
          </a:xfrm>
          <a:prstGeom prst="rect">
            <a:avLst/>
          </a:prstGeom>
          <a:noFill/>
          <a:ln/>
        </p:spPr>
        <p:txBody>
          <a:bodyPr wrap="square" lIns="0" tIns="0" rIns="0" bIns="0" rtlCol="0" anchor="ctr"/>
          <a:lstStyle/>
          <a:p>
            <a:pPr marL="0" indent="0" algn="ctr">
              <a:buNone/>
            </a:pPr>
            <a:r>
              <a:rPr lang="en-US" sz="1600" b="1" dirty="0">
                <a:solidFill>
                  <a:schemeClr val="bg1"/>
                </a:solidFill>
              </a:rPr>
              <a:t>1</a:t>
            </a:r>
            <a:endParaRPr lang="en-US" sz="1600" dirty="0"/>
          </a:p>
        </p:txBody>
      </p:sp>
      <p:sp>
        <p:nvSpPr>
          <p:cNvPr id="7" name="Text 4"/>
          <p:cNvSpPr txBox="1"/>
          <p:nvPr/>
        </p:nvSpPr>
        <p:spPr>
          <a:xfrm>
            <a:off x="1417320" y="1600200"/>
            <a:ext cx="4389120" cy="502920"/>
          </a:xfrm>
          <a:prstGeom prst="rect">
            <a:avLst/>
          </a:prstGeom>
          <a:noFill/>
          <a:ln/>
        </p:spPr>
        <p:txBody>
          <a:bodyPr wrap="square" lIns="0" tIns="0" rIns="0" bIns="0" rtlCol="0" anchor="ctr"/>
          <a:lstStyle/>
          <a:p>
            <a:pPr marL="0" indent="0">
              <a:buNone/>
            </a:pPr>
            <a:r>
              <a:rPr lang="en-US" sz="1800" b="1" dirty="0">
                <a:solidFill>
                  <a:schemeClr val="tx2"/>
                </a:solidFill>
              </a:rPr>
              <a:t>Puterea de cumpărare</a:t>
            </a:r>
            <a:endParaRPr lang="en-US" sz="1800" dirty="0"/>
          </a:p>
        </p:txBody>
      </p:sp>
      <p:sp>
        <p:nvSpPr>
          <p:cNvPr id="8" name="Text 5"/>
          <p:cNvSpPr txBox="1"/>
          <p:nvPr/>
        </p:nvSpPr>
        <p:spPr>
          <a:xfrm>
            <a:off x="777240" y="2240280"/>
            <a:ext cx="4983480" cy="1005840"/>
          </a:xfrm>
          <a:prstGeom prst="rect">
            <a:avLst/>
          </a:prstGeom>
          <a:noFill/>
          <a:ln/>
        </p:spPr>
        <p:txBody>
          <a:bodyPr wrap="square" lIns="0" tIns="0" rIns="0" bIns="0" rtlCol="0" anchor="t"/>
          <a:lstStyle/>
          <a:p>
            <a:pPr marL="0" indent="0">
              <a:buNone/>
            </a:pPr>
            <a:r>
              <a:rPr lang="en-US" sz="1500" dirty="0">
                <a:solidFill>
                  <a:schemeClr val="tx1"/>
                </a:solidFill>
              </a:rPr>
              <a:t>Criteriu în Codul muncii, preluat din Directivă. Salariul minim nu mai pierde putere de cumpărare de la un an la altul.</a:t>
            </a:r>
            <a:endParaRPr lang="en-US" sz="1500" dirty="0"/>
          </a:p>
        </p:txBody>
      </p:sp>
      <p:sp>
        <p:nvSpPr>
          <p:cNvPr id="9" name="Shape 6"/>
          <p:cNvSpPr/>
          <p:nvPr/>
        </p:nvSpPr>
        <p:spPr>
          <a:xfrm>
            <a:off x="6172200" y="1371600"/>
            <a:ext cx="5440680" cy="2011680"/>
          </a:xfrm>
          <a:prstGeom prst="roundRect">
            <a:avLst>
              <a:gd name="adj" fmla="val 3636"/>
            </a:avLst>
          </a:prstGeom>
          <a:solidFill>
            <a:schemeClr val="bg2"/>
          </a:solidFill>
          <a:ln/>
        </p:spPr>
        <p:txBody>
          <a:bodyPr/>
          <a:lstStyle/>
          <a:p>
            <a:endParaRPr lang="en-US"/>
          </a:p>
        </p:txBody>
      </p:sp>
      <p:sp>
        <p:nvSpPr>
          <p:cNvPr id="10" name="Shape 7"/>
          <p:cNvSpPr/>
          <p:nvPr/>
        </p:nvSpPr>
        <p:spPr>
          <a:xfrm>
            <a:off x="6400800" y="1600200"/>
            <a:ext cx="502920" cy="502920"/>
          </a:xfrm>
          <a:prstGeom prst="ellipse">
            <a:avLst/>
          </a:prstGeom>
          <a:solidFill>
            <a:schemeClr val="accent1"/>
          </a:solidFill>
          <a:ln/>
        </p:spPr>
        <p:txBody>
          <a:bodyPr/>
          <a:lstStyle/>
          <a:p>
            <a:endParaRPr lang="en-US"/>
          </a:p>
        </p:txBody>
      </p:sp>
      <p:sp>
        <p:nvSpPr>
          <p:cNvPr id="11" name="Text 8"/>
          <p:cNvSpPr txBox="1"/>
          <p:nvPr/>
        </p:nvSpPr>
        <p:spPr>
          <a:xfrm>
            <a:off x="6400800" y="1600200"/>
            <a:ext cx="502920" cy="502920"/>
          </a:xfrm>
          <a:prstGeom prst="rect">
            <a:avLst/>
          </a:prstGeom>
          <a:noFill/>
          <a:ln/>
        </p:spPr>
        <p:txBody>
          <a:bodyPr wrap="square" lIns="0" tIns="0" rIns="0" bIns="0" rtlCol="0" anchor="ctr"/>
          <a:lstStyle/>
          <a:p>
            <a:pPr marL="0" indent="0" algn="ctr">
              <a:buNone/>
            </a:pPr>
            <a:r>
              <a:rPr lang="en-US" sz="1600" b="1" dirty="0">
                <a:solidFill>
                  <a:schemeClr val="bg1"/>
                </a:solidFill>
              </a:rPr>
              <a:t>2</a:t>
            </a:r>
            <a:endParaRPr lang="en-US" sz="1600" dirty="0"/>
          </a:p>
        </p:txBody>
      </p:sp>
      <p:sp>
        <p:nvSpPr>
          <p:cNvPr id="12" name="Text 9"/>
          <p:cNvSpPr txBox="1"/>
          <p:nvPr/>
        </p:nvSpPr>
        <p:spPr>
          <a:xfrm>
            <a:off x="7040880" y="1600200"/>
            <a:ext cx="4389120" cy="502920"/>
          </a:xfrm>
          <a:prstGeom prst="rect">
            <a:avLst/>
          </a:prstGeom>
          <a:noFill/>
          <a:ln/>
        </p:spPr>
        <p:txBody>
          <a:bodyPr wrap="square" lIns="0" tIns="0" rIns="0" bIns="0" rtlCol="0" anchor="ctr"/>
          <a:lstStyle/>
          <a:p>
            <a:pPr marL="0" indent="0">
              <a:buNone/>
            </a:pPr>
            <a:r>
              <a:rPr lang="en-US" sz="1800" b="1" dirty="0">
                <a:solidFill>
                  <a:schemeClr val="tx2"/>
                </a:solidFill>
              </a:rPr>
              <a:t>Predictibilitate</a:t>
            </a:r>
            <a:endParaRPr lang="en-US" sz="1800" dirty="0"/>
          </a:p>
        </p:txBody>
      </p:sp>
      <p:sp>
        <p:nvSpPr>
          <p:cNvPr id="13" name="Text 10"/>
          <p:cNvSpPr txBox="1"/>
          <p:nvPr/>
        </p:nvSpPr>
        <p:spPr>
          <a:xfrm>
            <a:off x="6400800" y="2240280"/>
            <a:ext cx="4983480" cy="1005840"/>
          </a:xfrm>
          <a:prstGeom prst="rect">
            <a:avLst/>
          </a:prstGeom>
          <a:noFill/>
          <a:ln/>
        </p:spPr>
        <p:txBody>
          <a:bodyPr wrap="square" lIns="0" tIns="0" rIns="0" bIns="0" rtlCol="0" anchor="t"/>
          <a:lstStyle/>
          <a:p>
            <a:pPr marL="0" indent="0">
              <a:buNone/>
            </a:pPr>
            <a:r>
              <a:rPr lang="en-US" sz="1500" dirty="0">
                <a:solidFill>
                  <a:schemeClr val="tx1"/>
                </a:solidFill>
              </a:rPr>
              <a:t>Formula legală plus o singură dată în plus: inflația deja realizată, publicată de INS, nu prognozată.</a:t>
            </a:r>
            <a:endParaRPr lang="en-US" sz="1500" dirty="0"/>
          </a:p>
        </p:txBody>
      </p:sp>
      <p:sp>
        <p:nvSpPr>
          <p:cNvPr id="14" name="Shape 11"/>
          <p:cNvSpPr/>
          <p:nvPr/>
        </p:nvSpPr>
        <p:spPr>
          <a:xfrm>
            <a:off x="548640" y="3611880"/>
            <a:ext cx="5440680" cy="2011680"/>
          </a:xfrm>
          <a:prstGeom prst="roundRect">
            <a:avLst>
              <a:gd name="adj" fmla="val 3636"/>
            </a:avLst>
          </a:prstGeom>
          <a:solidFill>
            <a:schemeClr val="bg2"/>
          </a:solidFill>
          <a:ln/>
        </p:spPr>
        <p:txBody>
          <a:bodyPr/>
          <a:lstStyle/>
          <a:p>
            <a:endParaRPr lang="en-US"/>
          </a:p>
        </p:txBody>
      </p:sp>
      <p:sp>
        <p:nvSpPr>
          <p:cNvPr id="15" name="Shape 12"/>
          <p:cNvSpPr/>
          <p:nvPr/>
        </p:nvSpPr>
        <p:spPr>
          <a:xfrm>
            <a:off x="777240" y="3840480"/>
            <a:ext cx="502920" cy="502920"/>
          </a:xfrm>
          <a:prstGeom prst="ellipse">
            <a:avLst/>
          </a:prstGeom>
          <a:solidFill>
            <a:schemeClr val="accent1"/>
          </a:solidFill>
          <a:ln/>
        </p:spPr>
        <p:txBody>
          <a:bodyPr/>
          <a:lstStyle/>
          <a:p>
            <a:endParaRPr lang="en-US"/>
          </a:p>
        </p:txBody>
      </p:sp>
      <p:sp>
        <p:nvSpPr>
          <p:cNvPr id="16" name="Text 13"/>
          <p:cNvSpPr txBox="1"/>
          <p:nvPr/>
        </p:nvSpPr>
        <p:spPr>
          <a:xfrm>
            <a:off x="777240" y="3840480"/>
            <a:ext cx="502920" cy="502920"/>
          </a:xfrm>
          <a:prstGeom prst="rect">
            <a:avLst/>
          </a:prstGeom>
          <a:noFill/>
          <a:ln/>
        </p:spPr>
        <p:txBody>
          <a:bodyPr wrap="square" lIns="0" tIns="0" rIns="0" bIns="0" rtlCol="0" anchor="ctr"/>
          <a:lstStyle/>
          <a:p>
            <a:pPr marL="0" indent="0" algn="ctr">
              <a:buNone/>
            </a:pPr>
            <a:r>
              <a:rPr lang="en-US" sz="1600" b="1" dirty="0">
                <a:solidFill>
                  <a:schemeClr val="bg1"/>
                </a:solidFill>
              </a:rPr>
              <a:t>3</a:t>
            </a:r>
            <a:endParaRPr lang="en-US" sz="1600" dirty="0"/>
          </a:p>
        </p:txBody>
      </p:sp>
      <p:sp>
        <p:nvSpPr>
          <p:cNvPr id="17" name="Text 14"/>
          <p:cNvSpPr txBox="1"/>
          <p:nvPr/>
        </p:nvSpPr>
        <p:spPr>
          <a:xfrm>
            <a:off x="1417320" y="3840480"/>
            <a:ext cx="4389120" cy="502920"/>
          </a:xfrm>
          <a:prstGeom prst="rect">
            <a:avLst/>
          </a:prstGeom>
          <a:noFill/>
          <a:ln/>
        </p:spPr>
        <p:txBody>
          <a:bodyPr wrap="square" lIns="0" tIns="0" rIns="0" bIns="0" rtlCol="0" anchor="ctr"/>
          <a:lstStyle/>
          <a:p>
            <a:pPr marL="0" indent="0">
              <a:buNone/>
            </a:pPr>
            <a:r>
              <a:rPr lang="en-US" sz="1800" b="1" dirty="0">
                <a:solidFill>
                  <a:schemeClr val="tx2"/>
                </a:solidFill>
              </a:rPr>
              <a:t>În cadrul legii</a:t>
            </a:r>
            <a:endParaRPr lang="en-US" sz="1800" dirty="0"/>
          </a:p>
        </p:txBody>
      </p:sp>
      <p:sp>
        <p:nvSpPr>
          <p:cNvPr id="18" name="Text 15"/>
          <p:cNvSpPr txBox="1"/>
          <p:nvPr/>
        </p:nvSpPr>
        <p:spPr>
          <a:xfrm>
            <a:off x="777240" y="4480560"/>
            <a:ext cx="4983480" cy="1005840"/>
          </a:xfrm>
          <a:prstGeom prst="rect">
            <a:avLst/>
          </a:prstGeom>
          <a:noFill/>
          <a:ln/>
        </p:spPr>
        <p:txBody>
          <a:bodyPr wrap="square" lIns="0" tIns="0" rIns="0" bIns="0" rtlCol="0" anchor="t"/>
          <a:lstStyle/>
          <a:p>
            <a:pPr marL="0" indent="0">
              <a:buNone/>
            </a:pPr>
            <a:r>
              <a:rPr lang="en-US" sz="1500" dirty="0">
                <a:solidFill>
                  <a:schemeClr val="tx1"/>
                </a:solidFill>
              </a:rPr>
              <a:t>48,5% din câștigul mediu, în intervalul de 47–52% și în marja de negociere: pentru 2027 nu trebuie schimbată formula.</a:t>
            </a:r>
            <a:endParaRPr lang="en-US" sz="1500" dirty="0"/>
          </a:p>
        </p:txBody>
      </p:sp>
      <p:sp>
        <p:nvSpPr>
          <p:cNvPr id="19" name="Shape 16"/>
          <p:cNvSpPr/>
          <p:nvPr/>
        </p:nvSpPr>
        <p:spPr>
          <a:xfrm>
            <a:off x="6172200" y="3611880"/>
            <a:ext cx="5440680" cy="2011680"/>
          </a:xfrm>
          <a:prstGeom prst="roundRect">
            <a:avLst>
              <a:gd name="adj" fmla="val 3636"/>
            </a:avLst>
          </a:prstGeom>
          <a:solidFill>
            <a:schemeClr val="bg2"/>
          </a:solidFill>
          <a:ln/>
        </p:spPr>
        <p:txBody>
          <a:bodyPr/>
          <a:lstStyle/>
          <a:p>
            <a:endParaRPr lang="en-US"/>
          </a:p>
        </p:txBody>
      </p:sp>
      <p:sp>
        <p:nvSpPr>
          <p:cNvPr id="20" name="Shape 17"/>
          <p:cNvSpPr/>
          <p:nvPr/>
        </p:nvSpPr>
        <p:spPr>
          <a:xfrm>
            <a:off x="6400800" y="3840480"/>
            <a:ext cx="502920" cy="502920"/>
          </a:xfrm>
          <a:prstGeom prst="ellipse">
            <a:avLst/>
          </a:prstGeom>
          <a:solidFill>
            <a:schemeClr val="accent1"/>
          </a:solidFill>
          <a:ln/>
        </p:spPr>
        <p:txBody>
          <a:bodyPr/>
          <a:lstStyle/>
          <a:p>
            <a:endParaRPr lang="en-US"/>
          </a:p>
        </p:txBody>
      </p:sp>
      <p:sp>
        <p:nvSpPr>
          <p:cNvPr id="21" name="Text 18"/>
          <p:cNvSpPr txBox="1"/>
          <p:nvPr/>
        </p:nvSpPr>
        <p:spPr>
          <a:xfrm>
            <a:off x="6400800" y="3840480"/>
            <a:ext cx="502920" cy="502920"/>
          </a:xfrm>
          <a:prstGeom prst="rect">
            <a:avLst/>
          </a:prstGeom>
          <a:noFill/>
          <a:ln/>
        </p:spPr>
        <p:txBody>
          <a:bodyPr wrap="square" lIns="0" tIns="0" rIns="0" bIns="0" rtlCol="0" anchor="ctr"/>
          <a:lstStyle/>
          <a:p>
            <a:pPr marL="0" indent="0" algn="ctr">
              <a:buNone/>
            </a:pPr>
            <a:r>
              <a:rPr lang="en-US" sz="1600" b="1" dirty="0">
                <a:solidFill>
                  <a:schemeClr val="bg1"/>
                </a:solidFill>
              </a:rPr>
              <a:t>4</a:t>
            </a:r>
            <a:endParaRPr lang="en-US" sz="1600" dirty="0"/>
          </a:p>
        </p:txBody>
      </p:sp>
      <p:sp>
        <p:nvSpPr>
          <p:cNvPr id="22" name="Text 19"/>
          <p:cNvSpPr txBox="1"/>
          <p:nvPr/>
        </p:nvSpPr>
        <p:spPr>
          <a:xfrm>
            <a:off x="7040880" y="3840480"/>
            <a:ext cx="4389120" cy="502920"/>
          </a:xfrm>
          <a:prstGeom prst="rect">
            <a:avLst/>
          </a:prstGeom>
          <a:noFill/>
          <a:ln/>
        </p:spPr>
        <p:txBody>
          <a:bodyPr wrap="square" lIns="0" tIns="0" rIns="0" bIns="0" rtlCol="0" anchor="ctr"/>
          <a:lstStyle/>
          <a:p>
            <a:pPr marL="0" indent="0">
              <a:buNone/>
            </a:pPr>
            <a:r>
              <a:rPr lang="en-US" sz="1800" b="1" dirty="0">
                <a:solidFill>
                  <a:schemeClr val="tx2"/>
                </a:solidFill>
              </a:rPr>
              <a:t>Dialog social</a:t>
            </a:r>
            <a:endParaRPr lang="en-US" sz="1800" dirty="0"/>
          </a:p>
        </p:txBody>
      </p:sp>
      <p:sp>
        <p:nvSpPr>
          <p:cNvPr id="23" name="Text 20"/>
          <p:cNvSpPr txBox="1"/>
          <p:nvPr/>
        </p:nvSpPr>
        <p:spPr>
          <a:xfrm>
            <a:off x="6400800" y="4480560"/>
            <a:ext cx="4983480" cy="1005840"/>
          </a:xfrm>
          <a:prstGeom prst="rect">
            <a:avLst/>
          </a:prstGeom>
          <a:noFill/>
          <a:ln/>
        </p:spPr>
        <p:txBody>
          <a:bodyPr wrap="square" lIns="0" tIns="0" rIns="0" bIns="0" rtlCol="0" anchor="t"/>
          <a:lstStyle/>
          <a:p>
            <a:pPr marL="0" indent="0">
              <a:buNone/>
            </a:pPr>
            <a:r>
              <a:rPr lang="en-US" sz="1500" dirty="0">
                <a:solidFill>
                  <a:schemeClr val="tx1"/>
                </a:solidFill>
              </a:rPr>
              <a:t>Valoarea rezultată este punctul de pornire al negocierii tripartite, nu un plafon.</a:t>
            </a:r>
            <a:endParaRPr lang="en-US" sz="1500" dirty="0"/>
          </a:p>
        </p:txBody>
      </p:sp>
      <p:sp>
        <p:nvSpPr>
          <p:cNvPr id="25"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200" b="1" dirty="0">
                <a:solidFill>
                  <a:schemeClr val="tx2"/>
                </a:solidFill>
                <a:latin typeface="Cambria" pitchFamily="34" charset="0"/>
                <a:ea typeface="Cambria" pitchFamily="34" charset="-122"/>
                <a:cs typeface="Cambria" pitchFamily="34" charset="-120"/>
              </a:rPr>
              <a:t>Un pas concret și vizibil spre un salariu de trai</a:t>
            </a:r>
            <a:endParaRPr lang="en-US" sz="3200" dirty="0"/>
          </a:p>
        </p:txBody>
      </p:sp>
      <p:sp>
        <p:nvSpPr>
          <p:cNvPr id="4" name="Text 1"/>
          <p:cNvSpPr txBox="1"/>
          <p:nvPr/>
        </p:nvSpPr>
        <p:spPr>
          <a:xfrm>
            <a:off x="548640" y="1371600"/>
            <a:ext cx="2606040" cy="868680"/>
          </a:xfrm>
          <a:prstGeom prst="rect">
            <a:avLst/>
          </a:prstGeom>
          <a:noFill/>
          <a:ln/>
        </p:spPr>
        <p:txBody>
          <a:bodyPr wrap="square" lIns="0" tIns="0" rIns="0" bIns="0" rtlCol="0" anchor="b"/>
          <a:lstStyle/>
          <a:p>
            <a:pPr marL="0" indent="0">
              <a:buNone/>
            </a:pPr>
            <a:r>
              <a:rPr lang="en-US" sz="2600" b="1" dirty="0">
                <a:solidFill>
                  <a:schemeClr val="accent1"/>
                </a:solidFill>
                <a:latin typeface="Cambria" pitchFamily="34" charset="0"/>
                <a:ea typeface="Cambria" pitchFamily="34" charset="-122"/>
                <a:cs typeface="Cambria" pitchFamily="34" charset="-120"/>
              </a:rPr>
              <a:t>45,9% → 48,5%</a:t>
            </a:r>
            <a:endParaRPr lang="en-US" sz="2600" dirty="0"/>
          </a:p>
        </p:txBody>
      </p:sp>
      <p:sp>
        <p:nvSpPr>
          <p:cNvPr id="5" name="Text 2"/>
          <p:cNvSpPr txBox="1"/>
          <p:nvPr/>
        </p:nvSpPr>
        <p:spPr>
          <a:xfrm>
            <a:off x="548640" y="2286000"/>
            <a:ext cx="2606040" cy="822960"/>
          </a:xfrm>
          <a:prstGeom prst="rect">
            <a:avLst/>
          </a:prstGeom>
          <a:noFill/>
          <a:ln/>
        </p:spPr>
        <p:txBody>
          <a:bodyPr wrap="square" lIns="0" tIns="0" rIns="0" bIns="0" rtlCol="0" anchor="t"/>
          <a:lstStyle/>
          <a:p>
            <a:pPr marL="0" indent="0">
              <a:buNone/>
            </a:pPr>
            <a:r>
              <a:rPr lang="en-US" sz="1400" dirty="0">
                <a:solidFill>
                  <a:schemeClr val="tx1"/>
                </a:solidFill>
              </a:rPr>
              <a:t>raportul față de câștigul mediu: înapoi în intervalul din lege</a:t>
            </a:r>
            <a:endParaRPr lang="en-US" sz="1400" dirty="0"/>
          </a:p>
        </p:txBody>
      </p:sp>
      <p:sp>
        <p:nvSpPr>
          <p:cNvPr id="6" name="Text 3"/>
          <p:cNvSpPr txBox="1"/>
          <p:nvPr/>
        </p:nvSpPr>
        <p:spPr>
          <a:xfrm>
            <a:off x="3364992" y="1371600"/>
            <a:ext cx="2606040" cy="868680"/>
          </a:xfrm>
          <a:prstGeom prst="rect">
            <a:avLst/>
          </a:prstGeom>
          <a:noFill/>
          <a:ln/>
        </p:spPr>
        <p:txBody>
          <a:bodyPr wrap="square" lIns="0" tIns="0" rIns="0" bIns="0" rtlCol="0" anchor="b"/>
          <a:lstStyle/>
          <a:p>
            <a:pPr marL="0" indent="0">
              <a:buNone/>
            </a:pPr>
            <a:r>
              <a:rPr lang="en-US" sz="2600" b="1" dirty="0">
                <a:solidFill>
                  <a:schemeClr val="accent1"/>
                </a:solidFill>
                <a:latin typeface="Cambria" pitchFamily="34" charset="0"/>
                <a:ea typeface="Cambria" pitchFamily="34" charset="-122"/>
                <a:cs typeface="Cambria" pitchFamily="34" charset="-120"/>
              </a:rPr>
              <a:t>+2,8%</a:t>
            </a:r>
            <a:endParaRPr lang="en-US" sz="2600" dirty="0"/>
          </a:p>
        </p:txBody>
      </p:sp>
      <p:sp>
        <p:nvSpPr>
          <p:cNvPr id="7" name="Text 4"/>
          <p:cNvSpPr txBox="1"/>
          <p:nvPr/>
        </p:nvSpPr>
        <p:spPr>
          <a:xfrm>
            <a:off x="3364992" y="2286000"/>
            <a:ext cx="2606040" cy="822960"/>
          </a:xfrm>
          <a:prstGeom prst="rect">
            <a:avLst/>
          </a:prstGeom>
          <a:noFill/>
          <a:ln/>
        </p:spPr>
        <p:txBody>
          <a:bodyPr wrap="square" lIns="0" tIns="0" rIns="0" bIns="0" rtlCol="0" anchor="t"/>
          <a:lstStyle/>
          <a:p>
            <a:pPr marL="0" indent="0">
              <a:buNone/>
            </a:pPr>
            <a:r>
              <a:rPr lang="en-US" sz="1400" dirty="0">
                <a:solidFill>
                  <a:schemeClr val="tx1"/>
                </a:solidFill>
              </a:rPr>
              <a:t>creștere reală în 2027, față de +1,3% cu formula actuală</a:t>
            </a:r>
            <a:endParaRPr lang="en-US" sz="1400" dirty="0"/>
          </a:p>
        </p:txBody>
      </p:sp>
      <p:sp>
        <p:nvSpPr>
          <p:cNvPr id="8" name="Text 5"/>
          <p:cNvSpPr txBox="1"/>
          <p:nvPr/>
        </p:nvSpPr>
        <p:spPr>
          <a:xfrm>
            <a:off x="6181344" y="1371600"/>
            <a:ext cx="2606040" cy="868680"/>
          </a:xfrm>
          <a:prstGeom prst="rect">
            <a:avLst/>
          </a:prstGeom>
          <a:noFill/>
          <a:ln/>
        </p:spPr>
        <p:txBody>
          <a:bodyPr wrap="square" lIns="0" tIns="0" rIns="0" bIns="0" rtlCol="0" anchor="b"/>
          <a:lstStyle/>
          <a:p>
            <a:pPr marL="0" indent="0">
              <a:buNone/>
            </a:pPr>
            <a:r>
              <a:rPr lang="en-US" sz="2600" b="1" dirty="0">
                <a:solidFill>
                  <a:schemeClr val="accent1"/>
                </a:solidFill>
                <a:latin typeface="Cambria" pitchFamily="34" charset="0"/>
                <a:ea typeface="Cambria" pitchFamily="34" charset="-122"/>
                <a:cs typeface="Cambria" pitchFamily="34" charset="-120"/>
              </a:rPr>
              <a:t>48,7% → 52%</a:t>
            </a:r>
            <a:endParaRPr lang="en-US" sz="2600" dirty="0"/>
          </a:p>
        </p:txBody>
      </p:sp>
      <p:sp>
        <p:nvSpPr>
          <p:cNvPr id="9" name="Text 6"/>
          <p:cNvSpPr txBox="1"/>
          <p:nvPr/>
        </p:nvSpPr>
        <p:spPr>
          <a:xfrm>
            <a:off x="6181344" y="2286000"/>
            <a:ext cx="2606040" cy="822960"/>
          </a:xfrm>
          <a:prstGeom prst="rect">
            <a:avLst/>
          </a:prstGeom>
          <a:noFill/>
          <a:ln/>
        </p:spPr>
        <p:txBody>
          <a:bodyPr wrap="square" lIns="0" tIns="0" rIns="0" bIns="0" rtlCol="0" anchor="t"/>
          <a:lstStyle/>
          <a:p>
            <a:pPr marL="0" indent="0">
              <a:buNone/>
            </a:pPr>
            <a:r>
              <a:rPr lang="en-US" sz="1400" dirty="0">
                <a:solidFill>
                  <a:schemeClr val="tx1"/>
                </a:solidFill>
              </a:rPr>
              <a:t>acoperirea salariului pentru un trai decent (net 2.898 lei)</a:t>
            </a:r>
            <a:endParaRPr lang="en-US" sz="1400" dirty="0"/>
          </a:p>
        </p:txBody>
      </p:sp>
      <p:sp>
        <p:nvSpPr>
          <p:cNvPr id="10" name="Text 7"/>
          <p:cNvSpPr txBox="1"/>
          <p:nvPr/>
        </p:nvSpPr>
        <p:spPr>
          <a:xfrm>
            <a:off x="8997696" y="1371600"/>
            <a:ext cx="2615184" cy="868680"/>
          </a:xfrm>
          <a:prstGeom prst="rect">
            <a:avLst/>
          </a:prstGeom>
          <a:noFill/>
          <a:ln/>
        </p:spPr>
        <p:txBody>
          <a:bodyPr wrap="square" lIns="0" tIns="0" rIns="0" bIns="0" rtlCol="0" anchor="b"/>
          <a:lstStyle/>
          <a:p>
            <a:pPr marL="0" indent="0">
              <a:buNone/>
            </a:pPr>
            <a:r>
              <a:rPr lang="en-US" sz="2600" b="1" dirty="0">
                <a:solidFill>
                  <a:schemeClr val="tx2"/>
                </a:solidFill>
                <a:latin typeface="Cambria" pitchFamily="34" charset="0"/>
                <a:ea typeface="Cambria" pitchFamily="34" charset="-122"/>
                <a:cs typeface="Cambria" pitchFamily="34" charset="-120"/>
              </a:rPr>
              <a:t>539 € vs 512 €</a:t>
            </a:r>
            <a:endParaRPr lang="en-US" sz="2600" dirty="0"/>
          </a:p>
        </p:txBody>
      </p:sp>
      <p:sp>
        <p:nvSpPr>
          <p:cNvPr id="11" name="Text 8"/>
          <p:cNvSpPr txBox="1"/>
          <p:nvPr/>
        </p:nvSpPr>
        <p:spPr>
          <a:xfrm>
            <a:off x="8997696" y="2286000"/>
            <a:ext cx="2615184" cy="822960"/>
          </a:xfrm>
          <a:prstGeom prst="rect">
            <a:avLst/>
          </a:prstGeom>
          <a:noFill/>
          <a:ln/>
        </p:spPr>
        <p:txBody>
          <a:bodyPr wrap="square" lIns="0" tIns="0" rIns="0" bIns="0" rtlCol="0" anchor="t"/>
          <a:lstStyle/>
          <a:p>
            <a:pPr marL="0" indent="0">
              <a:buNone/>
            </a:pPr>
            <a:r>
              <a:rPr lang="en-US" sz="1400" dirty="0">
                <a:solidFill>
                  <a:schemeClr val="tx1"/>
                </a:solidFill>
              </a:rPr>
              <a:t>salariul minim net România vs Bulgaria în 2027</a:t>
            </a:r>
            <a:endParaRPr lang="en-US" sz="1400" dirty="0"/>
          </a:p>
        </p:txBody>
      </p:sp>
      <p:sp>
        <p:nvSpPr>
          <p:cNvPr id="12" name="card"/>
          <p:cNvSpPr/>
          <p:nvPr/>
        </p:nvSpPr>
        <p:spPr>
          <a:xfrm>
            <a:off x="548640" y="3749040"/>
            <a:ext cx="5394960" cy="2103120"/>
          </a:xfrm>
          <a:prstGeom prst="roundRect">
            <a:avLst>
              <a:gd name="adj" fmla="val 3478"/>
            </a:avLst>
          </a:prstGeom>
          <a:solidFill>
            <a:schemeClr val="bg2"/>
          </a:solidFill>
          <a:ln/>
        </p:spPr>
        <p:txBody>
          <a:bodyPr/>
          <a:lstStyle/>
          <a:p>
            <a:endParaRPr lang="en-US"/>
          </a:p>
        </p:txBody>
      </p:sp>
      <p:sp>
        <p:nvSpPr>
          <p:cNvPr id="13" name="Text 10"/>
          <p:cNvSpPr txBox="1"/>
          <p:nvPr/>
        </p:nvSpPr>
        <p:spPr>
          <a:xfrm>
            <a:off x="777240" y="3931920"/>
            <a:ext cx="4937760" cy="457200"/>
          </a:xfrm>
          <a:prstGeom prst="rect">
            <a:avLst/>
          </a:prstGeom>
          <a:noFill/>
          <a:ln/>
        </p:spPr>
        <p:txBody>
          <a:bodyPr wrap="square" lIns="0" tIns="0" rIns="0" bIns="0" rtlCol="0" anchor="t"/>
          <a:lstStyle/>
          <a:p>
            <a:pPr marL="0" indent="0">
              <a:buNone/>
            </a:pPr>
            <a:r>
              <a:rPr lang="en-US" sz="1700" b="1" dirty="0">
                <a:solidFill>
                  <a:schemeClr val="tx2"/>
                </a:solidFill>
              </a:rPr>
              <a:t>Costul este moderat</a:t>
            </a:r>
            <a:endParaRPr lang="en-US" sz="1700" dirty="0"/>
          </a:p>
        </p:txBody>
      </p:sp>
      <p:sp>
        <p:nvSpPr>
          <p:cNvPr id="14" name="Text 11"/>
          <p:cNvSpPr txBox="1"/>
          <p:nvPr/>
        </p:nvSpPr>
        <p:spPr>
          <a:xfrm>
            <a:off x="777240" y="4434840"/>
            <a:ext cx="4937760" cy="1234440"/>
          </a:xfrm>
          <a:prstGeom prst="rect">
            <a:avLst/>
          </a:prstGeom>
          <a:noFill/>
          <a:ln/>
        </p:spPr>
        <p:txBody>
          <a:bodyPr wrap="square" lIns="0" tIns="0" rIns="0" bIns="0" rtlCol="0" anchor="t"/>
          <a:lstStyle/>
          <a:p>
            <a:pPr marL="0" indent="0">
              <a:spcAft>
                <a:spcPts val="400"/>
              </a:spcAft>
              <a:buNone/>
            </a:pPr>
            <a:r>
              <a:rPr lang="en-US" sz="1400" dirty="0">
                <a:solidFill>
                  <a:schemeClr val="tx1"/>
                </a:solidFill>
              </a:rPr>
              <a:t>+69 de lei brut pe lună față de formula actuală (+1,5%). Majorările nu au redus ocuparea, iar o parte importantă din fiecare majorare revine bugetului.</a:t>
            </a:r>
            <a:endParaRPr lang="en-US" sz="1400" dirty="0"/>
          </a:p>
        </p:txBody>
      </p:sp>
      <p:sp>
        <p:nvSpPr>
          <p:cNvPr id="15" name="card"/>
          <p:cNvSpPr/>
          <p:nvPr/>
        </p:nvSpPr>
        <p:spPr>
          <a:xfrm>
            <a:off x="6217920" y="3749040"/>
            <a:ext cx="5394960" cy="2103120"/>
          </a:xfrm>
          <a:prstGeom prst="roundRect">
            <a:avLst>
              <a:gd name="adj" fmla="val 3478"/>
            </a:avLst>
          </a:prstGeom>
          <a:solidFill>
            <a:schemeClr val="bg2"/>
          </a:solidFill>
          <a:ln/>
        </p:spPr>
        <p:txBody>
          <a:bodyPr/>
          <a:lstStyle/>
          <a:p>
            <a:endParaRPr lang="en-US"/>
          </a:p>
        </p:txBody>
      </p:sp>
      <p:sp>
        <p:nvSpPr>
          <p:cNvPr id="16" name="Text 13"/>
          <p:cNvSpPr txBox="1"/>
          <p:nvPr/>
        </p:nvSpPr>
        <p:spPr>
          <a:xfrm>
            <a:off x="6446520" y="3931920"/>
            <a:ext cx="4937760" cy="457200"/>
          </a:xfrm>
          <a:prstGeom prst="rect">
            <a:avLst/>
          </a:prstGeom>
          <a:noFill/>
          <a:ln/>
        </p:spPr>
        <p:txBody>
          <a:bodyPr wrap="square" lIns="0" tIns="0" rIns="0" bIns="0" rtlCol="0" anchor="t"/>
          <a:lstStyle/>
          <a:p>
            <a:pPr marL="0" indent="0">
              <a:buNone/>
            </a:pPr>
            <a:r>
              <a:rPr lang="en-US" sz="1700" b="1" dirty="0">
                <a:solidFill>
                  <a:schemeClr val="accent1"/>
                </a:solidFill>
              </a:rPr>
              <a:t>Primul pas, nu ultimul</a:t>
            </a:r>
            <a:endParaRPr lang="en-US" sz="1700" dirty="0"/>
          </a:p>
        </p:txBody>
      </p:sp>
      <p:sp>
        <p:nvSpPr>
          <p:cNvPr id="17" name="Text 14"/>
          <p:cNvSpPr txBox="1"/>
          <p:nvPr/>
        </p:nvSpPr>
        <p:spPr>
          <a:xfrm>
            <a:off x="6446520" y="4434840"/>
            <a:ext cx="4937760" cy="1234440"/>
          </a:xfrm>
          <a:prstGeom prst="rect">
            <a:avLst/>
          </a:prstGeom>
          <a:noFill/>
          <a:ln/>
        </p:spPr>
        <p:txBody>
          <a:bodyPr wrap="square" lIns="0" tIns="0" rIns="0" bIns="0" rtlCol="0" anchor="t"/>
          <a:lstStyle/>
          <a:p>
            <a:pPr marL="0" indent="0">
              <a:spcAft>
                <a:spcPts val="400"/>
              </a:spcAft>
              <a:buNone/>
            </a:pPr>
            <a:r>
              <a:rPr lang="en-US" sz="1400" dirty="0">
                <a:solidFill>
                  <a:schemeClr val="tx1"/>
                </a:solidFill>
              </a:rPr>
              <a:t>Împreună cu eliminarea „zidului fiscal”, un coș minim oficial și negocierea colectivă cu ținte, propunerea mută salariul minim spre un salariu de trai.</a:t>
            </a:r>
            <a:endParaRPr lang="en-US" sz="1400" dirty="0"/>
          </a:p>
        </p:txBody>
      </p:sp>
      <p:sp>
        <p:nvSpPr>
          <p:cNvPr id="25" name="Slide Number Placeholder 0"/>
          <p:cNvSpPr>
            <a:spLocks noGrp="1"/>
          </p:cNvSpPr>
          <p:nvPr>
            <p:ph type="sldNum" sz="quarter" idx="4294967295"/>
          </p:nvPr>
        </p:nvSpPr>
        <p:spPr>
          <a:xfrm>
            <a:off x="11247120" y="6355080"/>
            <a:ext cx="548640" cy="32004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828800"/>
            <a:ext cx="10698480" cy="1737360"/>
          </a:xfrm>
          <a:prstGeom prst="rect">
            <a:avLst/>
          </a:prstGeom>
          <a:noFill/>
          <a:ln/>
        </p:spPr>
        <p:txBody>
          <a:bodyPr wrap="square" rtlCol="0" anchor="b"/>
          <a:lstStyle/>
          <a:p>
            <a:pPr marL="0" indent="0" algn="l">
              <a:buNone/>
            </a:pPr>
            <a:r>
              <a:rPr lang="en-US" sz="4400" b="1" dirty="0">
                <a:solidFill>
                  <a:schemeClr val="bg1"/>
                </a:solidFill>
                <a:latin typeface="Cambria" pitchFamily="34" charset="0"/>
                <a:ea typeface="Cambria" pitchFamily="34" charset="-122"/>
                <a:cs typeface="Cambria" pitchFamily="34" charset="-120"/>
              </a:rPr>
              <a:t>Propunere de lucru pentru 2027</a:t>
            </a:r>
            <a:endParaRPr lang="en-US" sz="4400" dirty="0"/>
          </a:p>
        </p:txBody>
      </p:sp>
      <p:sp>
        <p:nvSpPr>
          <p:cNvPr id="3" name="Text 0"/>
          <p:cNvSpPr>
            <a:spLocks noGrp="1"/>
          </p:cNvSpPr>
          <p:nvPr>
            <p:ph type="body" idx="101" hasCustomPrompt="1"/>
          </p:nvPr>
        </p:nvSpPr>
        <p:spPr>
          <a:xfrm>
            <a:off x="731520" y="3703320"/>
            <a:ext cx="10698480" cy="914400"/>
          </a:xfrm>
          <a:prstGeom prst="rect">
            <a:avLst/>
          </a:prstGeom>
          <a:noFill/>
          <a:ln/>
        </p:spPr>
        <p:txBody>
          <a:bodyPr wrap="square" rtlCol="0" anchor="t"/>
          <a:lstStyle/>
          <a:p>
            <a:pPr marL="0" indent="0" algn="l">
              <a:buNone/>
            </a:pPr>
            <a:r>
              <a:rPr lang="en-US" sz="2000" dirty="0">
                <a:solidFill>
                  <a:schemeClr val="bg2"/>
                </a:solidFill>
              </a:rPr>
              <a:t>4.652 de lei, fără înghețare, fără „zid fiscal”, cu un coș minim oficial și cu negociere colectivă reală</a:t>
            </a:r>
            <a:endParaRPr lang="en-US" sz="2000" dirty="0"/>
          </a:p>
        </p:txBody>
      </p:sp>
      <p:sp>
        <p:nvSpPr>
          <p:cNvPr id="4" name="Text 2"/>
          <p:cNvSpPr txBox="1"/>
          <p:nvPr/>
        </p:nvSpPr>
        <p:spPr>
          <a:xfrm>
            <a:off x="731520" y="5669280"/>
            <a:ext cx="10698480" cy="548640"/>
          </a:xfrm>
          <a:prstGeom prst="rect">
            <a:avLst/>
          </a:prstGeom>
          <a:noFill/>
          <a:ln/>
        </p:spPr>
        <p:txBody>
          <a:bodyPr wrap="square" lIns="0" tIns="0" rIns="0" bIns="0" rtlCol="0" anchor="ctr"/>
          <a:lstStyle/>
          <a:p>
            <a:pPr marL="0" indent="0">
              <a:buNone/>
            </a:pPr>
            <a:r>
              <a:rPr lang="en-US" sz="2400" b="1" dirty="0">
                <a:solidFill>
                  <a:schemeClr val="accent2"/>
                </a:solidFill>
                <a:latin typeface="Cambria" pitchFamily="34" charset="0"/>
                <a:ea typeface="Cambria" pitchFamily="34" charset="-122"/>
                <a:cs typeface="Cambria" pitchFamily="34" charset="-120"/>
              </a:rPr>
              <a:t>Vă mulțumesc. Întrebări?</a:t>
            </a:r>
            <a:endParaRPr lang="en-US" sz="2400" dirty="0"/>
          </a:p>
        </p:txBody>
      </p:sp>
    </p:spTree>
  </p:cSld>
  <p:clrMapOvr>
    <a:masterClrMapping/>
  </p:clrMapOvr>
</p:sld>
</file>

<file path=ppt/theme/theme1.xml><?xml version="1.0" encoding="utf-8"?>
<a:theme xmlns:a="http://schemas.openxmlformats.org/drawingml/2006/main" name="Salariul minim">
  <a:themeElements>
    <a:clrScheme name="Salariul minim">
      <a:dk1>
        <a:srgbClr val="1E2433"/>
      </a:dk1>
      <a:lt1>
        <a:srgbClr val="FFFFFF"/>
      </a:lt1>
      <a:dk2>
        <a:srgbClr val="22314F"/>
      </a:dk2>
      <a:lt2>
        <a:srgbClr val="EEF1F5"/>
      </a:lt2>
      <a:accent1>
        <a:srgbClr val="C8102E"/>
      </a:accent1>
      <a:accent2>
        <a:srgbClr val="E8A317"/>
      </a:accent2>
      <a:accent3>
        <a:srgbClr val="22314F"/>
      </a:accent3>
      <a:accent4>
        <a:srgbClr val="8A95A8"/>
      </a:accent4>
      <a:accent5>
        <a:srgbClr val="5B7DB1"/>
      </a:accent5>
      <a:accent6>
        <a:srgbClr val="2E8B57"/>
      </a:accent6>
      <a:hlink>
        <a:srgbClr val="22314F"/>
      </a:hlink>
      <a:folHlink>
        <a:srgbClr val="8A95A8"/>
      </a:folHlink>
    </a:clrScheme>
    <a:fontScheme name="Salariul minim">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TotalTime>
  <Words>5793</Words>
  <Application>Microsoft Macintosh PowerPoint</Application>
  <PresentationFormat>Widescreen</PresentationFormat>
  <Paragraphs>409</Paragraphs>
  <Slides>32</Slides>
  <Notes>32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Cambria</vt:lpstr>
      <vt:lpstr>Salariul minim</vt:lpstr>
      <vt:lpstr>Salariul minim adecvat în România</vt:lpstr>
      <vt:lpstr>Mesajul principal, pe scurt</vt:lpstr>
      <vt:lpstr>Despre ce vorbim astăzi</vt:lpstr>
      <vt:lpstr>Ce cere legea</vt:lpstr>
      <vt:lpstr>Regulile: un salariu minim previzibil și adecvat</vt:lpstr>
      <vt:lpstr>Ce s-a întâmplat în 2025–2026</vt:lpstr>
      <vt:lpstr>Salariul minim a stat pe loc 18 luni</vt:lpstr>
      <vt:lpstr>Cât a costat înghețarea un salariat la minim</vt:lpstr>
      <vt:lpstr>Salariul minim a coborât sub reperul din lege</vt:lpstr>
      <vt:lpstr>Cât ar trebui să fie salariul minim în 2027</vt:lpstr>
      <vt:lpstr>Formula legală, explicată simplu</vt:lpstr>
      <vt:lpstr>Trei variante pentru 2027, față de reperul din lege</vt:lpstr>
      <vt:lpstr>Propunere de lucru: întâi recuperăm, apoi creștem</vt:lpstr>
      <vt:lpstr>De ce nu regula „50% din salariul mediu”</vt:lpstr>
      <vt:lpstr>Este salariul minim adecvat?</vt:lpstr>
      <vt:lpstr>Locul 20 din 22 în UE, iar Bulgaria ne ajunge din urmă</vt:lpstr>
      <vt:lpstr>Cât acoperă salariul minim dintr-un trai decent</vt:lpstr>
      <vt:lpstr>Cine rămâne blocat în jurul minimului</vt:lpstr>
      <vt:lpstr>Unul din patru salariați e la minim sau foarte aproape</vt:lpstr>
      <vt:lpstr>„Zidul fiscal”: un leu în plus la brut, 85 de lei în minus la net</vt:lpstr>
      <vt:lpstr>Salariile mici sunt taxate peste media europeană</vt:lpstr>
      <vt:lpstr>Efecte, capacitatea de a plăti și negocierea colectivă</vt:lpstr>
      <vt:lpstr>Majorările nu au distrus locuri de muncă</vt:lpstr>
      <vt:lpstr>Economia are spațiu pentru salarii mai mari la bază</vt:lpstr>
      <vt:lpstr>Negocierea colectivă nu mai adaugă nimic peste minim</vt:lpstr>
      <vt:lpstr>Ce propunem</vt:lpstr>
      <vt:lpstr>Șapte propuneri</vt:lpstr>
      <vt:lpstr>Cum ar funcționa suma neimpozabilă fără „zid”</vt:lpstr>
      <vt:lpstr>Suma neimpozabilă fără „zid”: exemple concrete</vt:lpstr>
      <vt:lpstr>De ce propunerea respectă spiritul Directivei</vt:lpstr>
      <vt:lpstr>Un pas concret și vizibil spre un salariu de trai</vt:lpstr>
      <vt:lpstr>Propunere de lucru pentru 2027</vt:lpstr>
    </vt:vector>
  </TitlesOfParts>
  <Company>Radu Soviani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Salariul minim adecvat în România</dc:title>
  <dc:subject>Evaluarea implementării Directivei (UE) 2022/2041, 2025–2026</dc:subject>
  <dc:creator>Radu Soviani</dc:creator>
  <cp:lastModifiedBy>Radu Soviani</cp:lastModifiedBy>
  <cp:revision>2</cp:revision>
  <dcterms:created xsi:type="dcterms:W3CDTF">2026-11-02T10:57:48Z</dcterms:created>
  <dcterms:modified xsi:type="dcterms:W3CDTF">2026-11-02T11:13:46Z</dcterms:modified>
</cp:coreProperties>
</file>